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2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4"/>
    <p:sldMasterId id="2147483760" r:id="rId5"/>
    <p:sldMasterId id="2147483650" r:id="rId6"/>
  </p:sldMasterIdLst>
  <p:notesMasterIdLst>
    <p:notesMasterId r:id="rId35"/>
  </p:notesMasterIdLst>
  <p:handoutMasterIdLst>
    <p:handoutMasterId r:id="rId36"/>
  </p:handoutMasterIdLst>
  <p:sldIdLst>
    <p:sldId id="272" r:id="rId7"/>
    <p:sldId id="304" r:id="rId8"/>
    <p:sldId id="298" r:id="rId9"/>
    <p:sldId id="273" r:id="rId10"/>
    <p:sldId id="275" r:id="rId11"/>
    <p:sldId id="284" r:id="rId12"/>
    <p:sldId id="287" r:id="rId13"/>
    <p:sldId id="295" r:id="rId14"/>
    <p:sldId id="297" r:id="rId15"/>
    <p:sldId id="294" r:id="rId16"/>
    <p:sldId id="288" r:id="rId17"/>
    <p:sldId id="291" r:id="rId18"/>
    <p:sldId id="293" r:id="rId19"/>
    <p:sldId id="289" r:id="rId20"/>
    <p:sldId id="299" r:id="rId21"/>
    <p:sldId id="300" r:id="rId22"/>
    <p:sldId id="301" r:id="rId23"/>
    <p:sldId id="305" r:id="rId24"/>
    <p:sldId id="302" r:id="rId25"/>
    <p:sldId id="306" r:id="rId26"/>
    <p:sldId id="303" r:id="rId27"/>
    <p:sldId id="307" r:id="rId28"/>
    <p:sldId id="308" r:id="rId29"/>
    <p:sldId id="309" r:id="rId30"/>
    <p:sldId id="310" r:id="rId31"/>
    <p:sldId id="314" r:id="rId32"/>
    <p:sldId id="312" r:id="rId33"/>
    <p:sldId id="313" r:id="rId34"/>
  </p:sldIdLst>
  <p:sldSz cx="12192000" cy="6858000"/>
  <p:notesSz cx="9144000" cy="6858000"/>
  <p:defaultTextStyle>
    <a:defPPr>
      <a:defRPr lang="fr-FR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ヒラギノ角ゴ Pro W3" panose="020B0300000000000000" pitchFamily="34" charset="-128"/>
        <a:cs typeface="ヒラギノ角ゴ Pro W3" panose="020B0300000000000000" pitchFamily="34" charset="-128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ヒラギノ角ゴ Pro W3" panose="020B0300000000000000" pitchFamily="34" charset="-128"/>
        <a:cs typeface="ヒラギノ角ゴ Pro W3" panose="020B0300000000000000" pitchFamily="34" charset="-128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ヒラギノ角ゴ Pro W3" panose="020B0300000000000000" pitchFamily="34" charset="-128"/>
        <a:cs typeface="ヒラギノ角ゴ Pro W3" panose="020B0300000000000000" pitchFamily="34" charset="-128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ヒラギノ角ゴ Pro W3" panose="020B0300000000000000" pitchFamily="34" charset="-128"/>
        <a:cs typeface="ヒラギノ角ゴ Pro W3" panose="020B0300000000000000" pitchFamily="34" charset="-128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ヒラギノ角ゴ Pro W3" panose="020B0300000000000000" pitchFamily="34" charset="-128"/>
        <a:cs typeface="ヒラギノ角ゴ Pro W3" panose="020B0300000000000000" pitchFamily="34" charset="-128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ヒラギノ角ゴ Pro W3" panose="020B0300000000000000" pitchFamily="34" charset="-128"/>
        <a:cs typeface="ヒラギノ角ゴ Pro W3" panose="020B0300000000000000" pitchFamily="34" charset="-128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ヒラギノ角ゴ Pro W3" panose="020B0300000000000000" pitchFamily="34" charset="-128"/>
        <a:cs typeface="ヒラギノ角ゴ Pro W3" panose="020B0300000000000000" pitchFamily="34" charset="-128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ヒラギノ角ゴ Pro W3" panose="020B0300000000000000" pitchFamily="34" charset="-128"/>
        <a:cs typeface="ヒラギノ角ゴ Pro W3" panose="020B0300000000000000" pitchFamily="34" charset="-128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ヒラギノ角ゴ Pro W3" panose="020B0300000000000000" pitchFamily="34" charset="-128"/>
        <a:cs typeface="ヒラギノ角ゴ Pro W3" panose="020B0300000000000000" pitchFamily="34" charset="-128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1AB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1E4AEA4-8DFA-4A89-87EB-49C32662AFE0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84E427A-3D55-4303-BF80-6455036E1DE7}" styleName="Style à thème 1 - Accentuation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21E4AEA4-8DFA-4A89-87EB-49C32662AFE0}" styleName="Style moyen 2 - Accentuatio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74338" autoAdjust="0"/>
  </p:normalViewPr>
  <p:slideViewPr>
    <p:cSldViewPr>
      <p:cViewPr varScale="1">
        <p:scale>
          <a:sx n="116" d="100"/>
          <a:sy n="116" d="100"/>
        </p:scale>
        <p:origin x="336" y="10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3" d="100"/>
          <a:sy n="53" d="100"/>
        </p:scale>
        <p:origin x="-1224" y="-90"/>
      </p:cViewPr>
      <p:guideLst>
        <p:guide orient="horz" pos="2160"/>
        <p:guide pos="288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theme" Target="theme/theme1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2.xml"/><Relationship Id="rId3" Type="http://schemas.openxmlformats.org/officeDocument/2006/relationships/customXml" Target="../customXml/item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Feuille_de_calcul_Microsoft_Excel1.xlsx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package" Target="../embeddings/Feuille_de_calcul_Microsoft_Excel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fr-CA" dirty="0" smtClean="0"/>
              <a:t>Récolte</a:t>
            </a:r>
            <a:endParaRPr lang="en-CA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tx>
            <c:strRef>
              <c:f>Feuil1!$B$1</c:f>
              <c:strCache>
                <c:ptCount val="1"/>
                <c:pt idx="0">
                  <c:v>L0.05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Feuil1!$A$2:$A$1048356</c:f>
              <c:numCache>
                <c:formatCode>General</c:formatCode>
                <c:ptCount val="104835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xVal>
          <c:yVal>
            <c:numRef>
              <c:f>Feuil1!$B$2:$B$1048356</c:f>
              <c:numCache>
                <c:formatCode>General</c:formatCode>
                <c:ptCount val="1048355"/>
                <c:pt idx="0">
                  <c:v>1</c:v>
                </c:pt>
                <c:pt idx="1">
                  <c:v>0.4</c:v>
                </c:pt>
                <c:pt idx="2">
                  <c:v>0.2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</c:numCache>
            </c:numRef>
          </c:yVal>
          <c:smooth val="1"/>
        </c:ser>
        <c:ser>
          <c:idx val="1"/>
          <c:order val="1"/>
          <c:tx>
            <c:strRef>
              <c:f>Feuil1!$C$1</c:f>
              <c:strCache>
                <c:ptCount val="1"/>
                <c:pt idx="0">
                  <c:v>L0.1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Feuil1!$A$2:$A$1048356</c:f>
              <c:numCache>
                <c:formatCode>General</c:formatCode>
                <c:ptCount val="104835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xVal>
          <c:yVal>
            <c:numRef>
              <c:f>Feuil1!$C$2:$C$1048356</c:f>
              <c:numCache>
                <c:formatCode>General</c:formatCode>
                <c:ptCount val="1048355"/>
                <c:pt idx="0">
                  <c:v>1</c:v>
                </c:pt>
                <c:pt idx="1">
                  <c:v>0.8</c:v>
                </c:pt>
                <c:pt idx="2">
                  <c:v>0.4</c:v>
                </c:pt>
                <c:pt idx="3">
                  <c:v>0.2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</c:numCache>
            </c:numRef>
          </c:yVal>
          <c:smooth val="1"/>
        </c:ser>
        <c:ser>
          <c:idx val="2"/>
          <c:order val="2"/>
          <c:tx>
            <c:strRef>
              <c:f>Feuil1!$D$1</c:f>
              <c:strCache>
                <c:ptCount val="1"/>
                <c:pt idx="0">
                  <c:v>L0.15</c:v>
                </c:pt>
              </c:strCache>
            </c:strRef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Feuil1!$A$2:$A$1048356</c:f>
              <c:numCache>
                <c:formatCode>General</c:formatCode>
                <c:ptCount val="104835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xVal>
          <c:yVal>
            <c:numRef>
              <c:f>Feuil1!$D$2:$D$1048356</c:f>
              <c:numCache>
                <c:formatCode>General</c:formatCode>
                <c:ptCount val="1048355"/>
                <c:pt idx="0">
                  <c:v>1</c:v>
                </c:pt>
                <c:pt idx="1">
                  <c:v>1</c:v>
                </c:pt>
                <c:pt idx="2">
                  <c:v>0.7</c:v>
                </c:pt>
                <c:pt idx="3">
                  <c:v>0.6</c:v>
                </c:pt>
                <c:pt idx="4">
                  <c:v>0.4</c:v>
                </c:pt>
                <c:pt idx="5">
                  <c:v>0.4</c:v>
                </c:pt>
                <c:pt idx="6">
                  <c:v>0.3</c:v>
                </c:pt>
                <c:pt idx="7">
                  <c:v>0.2</c:v>
                </c:pt>
                <c:pt idx="8">
                  <c:v>0</c:v>
                </c:pt>
                <c:pt idx="9">
                  <c:v>0</c:v>
                </c:pt>
              </c:numCache>
            </c:numRef>
          </c:yVal>
          <c:smooth val="1"/>
        </c:ser>
        <c:ser>
          <c:idx val="3"/>
          <c:order val="3"/>
          <c:tx>
            <c:strRef>
              <c:f>Feuil1!$E$1</c:f>
              <c:strCache>
                <c:ptCount val="1"/>
                <c:pt idx="0">
                  <c:v>L0.20</c:v>
                </c:pt>
              </c:strCache>
            </c:strRef>
          </c:tx>
          <c:spPr>
            <a:ln w="19050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xVal>
            <c:numRef>
              <c:f>Feuil1!$A$2:$A$1048356</c:f>
              <c:numCache>
                <c:formatCode>General</c:formatCode>
                <c:ptCount val="104835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xVal>
          <c:yVal>
            <c:numRef>
              <c:f>Feuil1!$E$2:$E$1048356</c:f>
              <c:numCache>
                <c:formatCode>General</c:formatCode>
                <c:ptCount val="1048355"/>
                <c:pt idx="0">
                  <c:v>1</c:v>
                </c:pt>
                <c:pt idx="1">
                  <c:v>1</c:v>
                </c:pt>
                <c:pt idx="2">
                  <c:v>0.8</c:v>
                </c:pt>
                <c:pt idx="3">
                  <c:v>0.8</c:v>
                </c:pt>
                <c:pt idx="4">
                  <c:v>0.7</c:v>
                </c:pt>
                <c:pt idx="5">
                  <c:v>0.7</c:v>
                </c:pt>
                <c:pt idx="6">
                  <c:v>0.6</c:v>
                </c:pt>
                <c:pt idx="7">
                  <c:v>0.6</c:v>
                </c:pt>
                <c:pt idx="8">
                  <c:v>0.4</c:v>
                </c:pt>
                <c:pt idx="9">
                  <c:v>0.3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1334302720"/>
        <c:axId val="-1334301632"/>
      </c:scatterChart>
      <c:valAx>
        <c:axId val="-1334302720"/>
        <c:scaling>
          <c:orientation val="minMax"/>
          <c:max val="10"/>
          <c:min val="1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CA" dirty="0" err="1" smtClean="0"/>
                  <a:t>Période</a:t>
                </a:r>
                <a:endParaRPr lang="en-CA" dirty="0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334301632"/>
        <c:crosses val="autoZero"/>
        <c:crossBetween val="midCat"/>
      </c:valAx>
      <c:valAx>
        <c:axId val="-1334301632"/>
        <c:scaling>
          <c:orientation val="minMax"/>
          <c:max val="1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CA" dirty="0" err="1" smtClean="0"/>
                  <a:t>Probabilité</a:t>
                </a:r>
                <a:endParaRPr lang="en-CA" dirty="0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334302720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CA"/>
              <a:t>Inventaire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tx>
            <c:strRef>
              <c:f>Feuil1!$B$1</c:f>
              <c:strCache>
                <c:ptCount val="1"/>
                <c:pt idx="0">
                  <c:v>U0.05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Feuil1!$A$2:$A$11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xVal>
          <c:yVal>
            <c:numRef>
              <c:f>Feuil1!$B$2:$B$11</c:f>
              <c:numCache>
                <c:formatCode>General</c:formatCode>
                <c:ptCount val="10"/>
                <c:pt idx="0">
                  <c:v>0.8</c:v>
                </c:pt>
                <c:pt idx="1">
                  <c:v>0.6</c:v>
                </c:pt>
                <c:pt idx="2">
                  <c:v>0.5</c:v>
                </c:pt>
                <c:pt idx="3">
                  <c:v>0.5</c:v>
                </c:pt>
                <c:pt idx="4">
                  <c:v>0.4</c:v>
                </c:pt>
                <c:pt idx="5">
                  <c:v>0.3</c:v>
                </c:pt>
                <c:pt idx="6">
                  <c:v>0.3</c:v>
                </c:pt>
                <c:pt idx="7">
                  <c:v>0.1</c:v>
                </c:pt>
                <c:pt idx="8">
                  <c:v>0</c:v>
                </c:pt>
                <c:pt idx="9">
                  <c:v>0</c:v>
                </c:pt>
              </c:numCache>
            </c:numRef>
          </c:yVal>
          <c:smooth val="1"/>
        </c:ser>
        <c:ser>
          <c:idx val="1"/>
          <c:order val="1"/>
          <c:tx>
            <c:strRef>
              <c:f>Feuil1!$C$1</c:f>
              <c:strCache>
                <c:ptCount val="1"/>
                <c:pt idx="0">
                  <c:v>U0.10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Feuil1!$A$2:$A$11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xVal>
          <c:yVal>
            <c:numRef>
              <c:f>Feuil1!$C$2:$C$11</c:f>
              <c:numCache>
                <c:formatCode>General</c:formatCode>
                <c:ptCount val="10"/>
                <c:pt idx="0">
                  <c:v>1</c:v>
                </c:pt>
                <c:pt idx="1">
                  <c:v>0.8</c:v>
                </c:pt>
                <c:pt idx="2">
                  <c:v>0.6</c:v>
                </c:pt>
                <c:pt idx="3">
                  <c:v>0.6</c:v>
                </c:pt>
                <c:pt idx="4">
                  <c:v>0.5</c:v>
                </c:pt>
                <c:pt idx="5">
                  <c:v>0.3</c:v>
                </c:pt>
                <c:pt idx="6">
                  <c:v>0.3</c:v>
                </c:pt>
                <c:pt idx="7">
                  <c:v>0.2</c:v>
                </c:pt>
                <c:pt idx="8">
                  <c:v>0</c:v>
                </c:pt>
                <c:pt idx="9">
                  <c:v>0</c:v>
                </c:pt>
              </c:numCache>
            </c:numRef>
          </c:yVal>
          <c:smooth val="1"/>
        </c:ser>
        <c:ser>
          <c:idx val="2"/>
          <c:order val="2"/>
          <c:tx>
            <c:strRef>
              <c:f>Feuil1!$D$1</c:f>
              <c:strCache>
                <c:ptCount val="1"/>
                <c:pt idx="0">
                  <c:v>U0.15</c:v>
                </c:pt>
              </c:strCache>
            </c:strRef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Feuil1!$A$2:$A$11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xVal>
          <c:yVal>
            <c:numRef>
              <c:f>Feuil1!$D$2:$D$11</c:f>
              <c:numCache>
                <c:formatCode>General</c:formatCode>
                <c:ptCount val="10"/>
                <c:pt idx="0">
                  <c:v>1</c:v>
                </c:pt>
                <c:pt idx="1">
                  <c:v>1</c:v>
                </c:pt>
                <c:pt idx="2">
                  <c:v>0.7</c:v>
                </c:pt>
                <c:pt idx="3">
                  <c:v>0.7</c:v>
                </c:pt>
                <c:pt idx="4">
                  <c:v>0.6</c:v>
                </c:pt>
                <c:pt idx="5">
                  <c:v>0.3</c:v>
                </c:pt>
                <c:pt idx="6">
                  <c:v>0.3</c:v>
                </c:pt>
                <c:pt idx="7">
                  <c:v>0.3</c:v>
                </c:pt>
                <c:pt idx="8">
                  <c:v>0</c:v>
                </c:pt>
                <c:pt idx="9">
                  <c:v>0</c:v>
                </c:pt>
              </c:numCache>
            </c:numRef>
          </c:yVal>
          <c:smooth val="1"/>
        </c:ser>
        <c:ser>
          <c:idx val="3"/>
          <c:order val="3"/>
          <c:tx>
            <c:strRef>
              <c:f>Feuil1!$E$1</c:f>
              <c:strCache>
                <c:ptCount val="1"/>
                <c:pt idx="0">
                  <c:v>U0.20</c:v>
                </c:pt>
              </c:strCache>
            </c:strRef>
          </c:tx>
          <c:spPr>
            <a:ln w="19050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xVal>
            <c:numRef>
              <c:f>Feuil1!$A$2:$A$11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xVal>
          <c:yVal>
            <c:numRef>
              <c:f>Feuil1!$E$2:$E$11</c:f>
              <c:numCache>
                <c:formatCode>General</c:formatCode>
                <c:ptCount val="10"/>
                <c:pt idx="0">
                  <c:v>1</c:v>
                </c:pt>
                <c:pt idx="1">
                  <c:v>1</c:v>
                </c:pt>
                <c:pt idx="2">
                  <c:v>0.8</c:v>
                </c:pt>
                <c:pt idx="3">
                  <c:v>0.7</c:v>
                </c:pt>
                <c:pt idx="4">
                  <c:v>0.6</c:v>
                </c:pt>
                <c:pt idx="5">
                  <c:v>0.6</c:v>
                </c:pt>
                <c:pt idx="6">
                  <c:v>0.3</c:v>
                </c:pt>
                <c:pt idx="7">
                  <c:v>0.3</c:v>
                </c:pt>
                <c:pt idx="8">
                  <c:v>0</c:v>
                </c:pt>
                <c:pt idx="9">
                  <c:v>0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1334297824"/>
        <c:axId val="-1334303808"/>
      </c:scatterChart>
      <c:valAx>
        <c:axId val="-1334297824"/>
        <c:scaling>
          <c:orientation val="minMax"/>
          <c:max val="10"/>
          <c:min val="1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CA"/>
                  <a:t>Période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334303808"/>
        <c:crosses val="autoZero"/>
        <c:crossBetween val="midCat"/>
      </c:valAx>
      <c:valAx>
        <c:axId val="-1334303808"/>
        <c:scaling>
          <c:orientation val="minMax"/>
          <c:max val="1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CA"/>
                  <a:t>Probabilité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334297824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="" xmlns:a16="http://schemas.microsoft.com/office/drawing/2014/main" id="{90000FB4-732C-304F-ABAC-DF5E79C70A33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ヒラギノ角ゴ Pro W3" charset="0"/>
                <a:cs typeface="ヒラギノ角ゴ Pro W3" charset="0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4099" name="Rectangle 3">
            <a:extLst>
              <a:ext uri="{FF2B5EF4-FFF2-40B4-BE49-F238E27FC236}">
                <a16:creationId xmlns="" xmlns:a16="http://schemas.microsoft.com/office/drawing/2014/main" id="{24B32E97-02BD-1046-B274-E90FCC0FE720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18160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ヒラギノ角ゴ Pro W3"/>
                <a:cs typeface="ヒラギノ角ゴ Pro W3"/>
              </a:defRPr>
            </a:lvl1pPr>
          </a:lstStyle>
          <a:p>
            <a:pPr>
              <a:defRPr/>
            </a:pPr>
            <a:fld id="{70DDE7C0-83E3-5245-AB39-287A3A59A4B9}" type="datetime1">
              <a:rPr lang="fr-CA" altLang="fr-FR"/>
              <a:pPr>
                <a:defRPr/>
              </a:pPr>
              <a:t>2022-03-11</a:t>
            </a:fld>
            <a:endParaRPr lang="fr-FR" altLang="fr-FR"/>
          </a:p>
        </p:txBody>
      </p:sp>
      <p:sp>
        <p:nvSpPr>
          <p:cNvPr id="4100" name="Rectangle 4">
            <a:extLst>
              <a:ext uri="{FF2B5EF4-FFF2-40B4-BE49-F238E27FC236}">
                <a16:creationId xmlns="" xmlns:a16="http://schemas.microsoft.com/office/drawing/2014/main" id="{F2031963-01E9-DA4D-8753-FC566AD7D859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651510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ヒラギノ角ゴ Pro W3" charset="0"/>
                <a:cs typeface="ヒラギノ角ゴ Pro W3" charset="0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4101" name="Rectangle 5">
            <a:extLst>
              <a:ext uri="{FF2B5EF4-FFF2-40B4-BE49-F238E27FC236}">
                <a16:creationId xmlns="" xmlns:a16="http://schemas.microsoft.com/office/drawing/2014/main" id="{206707E7-D6C2-404A-A462-E3EAC5A3F62D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181600" y="651510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891AA675-3914-8B4E-8749-A98EA0A3A1FC}" type="slidenum">
              <a:rPr lang="fr-FR" altLang="fr-FR"/>
              <a:pPr>
                <a:defRPr/>
              </a:pPr>
              <a:t>‹N°›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="" xmlns:a16="http://schemas.microsoft.com/office/drawing/2014/main" id="{AD31334D-A344-1848-8B76-4D4A38D8E8D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charset="0"/>
                <a:ea typeface="ヒラギノ角ゴ Pro W3" charset="0"/>
                <a:cs typeface="ヒラギノ角ゴ Pro W3" charset="0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="" xmlns:a16="http://schemas.microsoft.com/office/drawing/2014/main" id="{56C2149E-975F-0A4E-AAFA-F24C18D34B2C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ヒラギノ角ゴ Pro W3"/>
                <a:cs typeface="ヒラギノ角ゴ Pro W3"/>
              </a:defRPr>
            </a:lvl1pPr>
          </a:lstStyle>
          <a:p>
            <a:pPr>
              <a:defRPr/>
            </a:pPr>
            <a:fld id="{0C0008A0-6E73-E94A-B977-6C79B7A80947}" type="datetime1">
              <a:rPr lang="fr-CA" altLang="fr-FR"/>
              <a:pPr>
                <a:defRPr/>
              </a:pPr>
              <a:t>2022-03-11</a:t>
            </a:fld>
            <a:endParaRPr lang="fr-FR" altLang="fr-FR"/>
          </a:p>
        </p:txBody>
      </p:sp>
      <p:sp>
        <p:nvSpPr>
          <p:cNvPr id="4" name="Espace réservé de l'image des diapositives 3">
            <a:extLst>
              <a:ext uri="{FF2B5EF4-FFF2-40B4-BE49-F238E27FC236}">
                <a16:creationId xmlns="" xmlns:a16="http://schemas.microsoft.com/office/drawing/2014/main" id="{235D1E7E-1754-3641-878F-BE774999673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fr-FR" noProof="0"/>
          </a:p>
        </p:txBody>
      </p:sp>
      <p:sp>
        <p:nvSpPr>
          <p:cNvPr id="5" name="Espace réservé des commentaires 4">
            <a:extLst>
              <a:ext uri="{FF2B5EF4-FFF2-40B4-BE49-F238E27FC236}">
                <a16:creationId xmlns="" xmlns:a16="http://schemas.microsoft.com/office/drawing/2014/main" id="{4A046B4D-F677-3A4A-9A54-2108A90395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CA" altLang="fr-FR" noProof="0"/>
              <a:t>Cliquez pour modifier les styles du texte du masque</a:t>
            </a:r>
          </a:p>
          <a:p>
            <a:pPr lvl="1"/>
            <a:r>
              <a:rPr lang="fr-CA" altLang="fr-FR" noProof="0"/>
              <a:t>Deuxième niveau</a:t>
            </a:r>
          </a:p>
          <a:p>
            <a:pPr lvl="2"/>
            <a:r>
              <a:rPr lang="fr-CA" altLang="fr-FR" noProof="0"/>
              <a:t>Troisième niveau</a:t>
            </a:r>
          </a:p>
          <a:p>
            <a:pPr lvl="3"/>
            <a:r>
              <a:rPr lang="fr-CA" altLang="fr-FR" noProof="0"/>
              <a:t>Quatrième niveau</a:t>
            </a:r>
          </a:p>
          <a:p>
            <a:pPr lvl="4"/>
            <a:r>
              <a:rPr lang="fr-CA" altLang="fr-FR" noProof="0"/>
              <a:t>Cinquième niveau</a:t>
            </a:r>
            <a:endParaRPr lang="fr-FR" altLang="fr-FR" noProof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="" xmlns:a16="http://schemas.microsoft.com/office/drawing/2014/main" id="{C64E5D71-4987-744A-AA33-959CF89890F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charset="0"/>
                <a:ea typeface="ヒラギノ角ゴ Pro W3" charset="0"/>
                <a:cs typeface="ヒラギノ角ゴ Pro W3" charset="0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="" xmlns:a16="http://schemas.microsoft.com/office/drawing/2014/main" id="{605EF121-2A48-9645-BD74-2E892ADA135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33A6FAD4-B2FC-6945-B32A-0A037BAFBAE2}" type="slidenum">
              <a:rPr lang="fr-FR" altLang="fr-FR"/>
              <a:pPr>
                <a:defRPr/>
              </a:pPr>
              <a:t>‹N°›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373694006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charset="0"/>
        <a:cs typeface="ヒラギノ角ゴ Pro W3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/>
        <a:cs typeface="ヒラギノ角ゴ Pro W3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/>
        <a:cs typeface="ヒラギノ角ゴ Pro W3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/>
        <a:cs typeface="ヒラギノ角ゴ Pro W3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/>
        <a:cs typeface="ヒラギノ角ゴ Pro W3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3A6FAD4-B2FC-6945-B32A-0A037BAFBAE2}" type="slidenum">
              <a:rPr lang="fr-FR" altLang="fr-FR" smtClean="0"/>
              <a:pPr>
                <a:defRPr/>
              </a:pPr>
              <a:t>6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31414970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1631504" y="1103784"/>
            <a:ext cx="8136904" cy="2109192"/>
          </a:xfrm>
          <a:prstGeom prst="rect">
            <a:avLst/>
          </a:prstGeom>
        </p:spPr>
        <p:txBody>
          <a:bodyPr lIns="72000" anchor="t" anchorCtr="0"/>
          <a:lstStyle>
            <a:lvl1pPr>
              <a:defRPr sz="4000" b="1" i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fr-CA" noProof="0" dirty="0"/>
              <a:t>Titre</a:t>
            </a:r>
            <a:endParaRPr lang="fr-FR" noProof="0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1632507" y="3429000"/>
            <a:ext cx="8135901" cy="1172692"/>
          </a:xfrm>
          <a:prstGeom prst="rect">
            <a:avLst/>
          </a:prstGeom>
        </p:spPr>
        <p:txBody>
          <a:bodyPr lIns="72000"/>
          <a:lstStyle>
            <a:lvl1pPr marL="0" indent="0">
              <a:spcBef>
                <a:spcPts val="200"/>
              </a:spcBef>
              <a:buFontTx/>
              <a:buNone/>
              <a:defRPr sz="2800">
                <a:solidFill>
                  <a:schemeClr val="bg1"/>
                </a:solidFill>
                <a:latin typeface="Helvetica" charset="0"/>
              </a:defRPr>
            </a:lvl1pPr>
          </a:lstStyle>
          <a:p>
            <a:pPr lvl="0"/>
            <a:r>
              <a:rPr lang="fr-CA" noProof="0" dirty="0"/>
              <a:t>Cliquez pour modifier le style des </a:t>
            </a:r>
            <a:br>
              <a:rPr lang="fr-CA" noProof="0" dirty="0"/>
            </a:br>
            <a:r>
              <a:rPr lang="fr-CA" noProof="0" dirty="0"/>
              <a:t>sous-titres du masque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1085795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="" xmlns:a16="http://schemas.microsoft.com/office/drawing/2014/main" id="{805280BA-D4E5-884B-BA08-3871D8D5E3DF}"/>
              </a:ext>
            </a:extLst>
          </p:cNvPr>
          <p:cNvSpPr>
            <a:spLocks noGrp="1" noChangeArrowheads="1"/>
          </p:cNvSpPr>
          <p:nvPr>
            <p:ph type="ctrTitle" hasCustomPrompt="1"/>
          </p:nvPr>
        </p:nvSpPr>
        <p:spPr>
          <a:xfrm>
            <a:off x="1631504" y="1103784"/>
            <a:ext cx="8136904" cy="1461120"/>
          </a:xfrm>
          <a:prstGeom prst="rect">
            <a:avLst/>
          </a:prstGeom>
        </p:spPr>
        <p:txBody>
          <a:bodyPr lIns="72000" anchor="t" anchorCtr="0"/>
          <a:lstStyle>
            <a:lvl1pPr>
              <a:defRPr sz="4000" b="1" i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fr-CA" noProof="0" dirty="0"/>
              <a:t>Titre</a:t>
            </a:r>
            <a:endParaRPr lang="fr-FR" noProof="0" dirty="0"/>
          </a:p>
        </p:txBody>
      </p:sp>
      <p:sp>
        <p:nvSpPr>
          <p:cNvPr id="3" name="Rectangle 3">
            <a:extLst>
              <a:ext uri="{FF2B5EF4-FFF2-40B4-BE49-F238E27FC236}">
                <a16:creationId xmlns="" xmlns:a16="http://schemas.microsoft.com/office/drawing/2014/main" id="{E4DD9B8A-C579-D043-A90E-F85E3BAAF117}"/>
              </a:ext>
            </a:extLst>
          </p:cNvPr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1632507" y="2708920"/>
            <a:ext cx="8135901" cy="1172692"/>
          </a:xfrm>
          <a:prstGeom prst="rect">
            <a:avLst/>
          </a:prstGeom>
        </p:spPr>
        <p:txBody>
          <a:bodyPr lIns="72000"/>
          <a:lstStyle>
            <a:lvl1pPr marL="0" indent="0">
              <a:spcBef>
                <a:spcPts val="200"/>
              </a:spcBef>
              <a:buFontTx/>
              <a:buNone/>
              <a:defRPr sz="2800">
                <a:solidFill>
                  <a:schemeClr val="bg1"/>
                </a:solidFill>
                <a:latin typeface="Helvetica" charset="0"/>
              </a:defRPr>
            </a:lvl1pPr>
          </a:lstStyle>
          <a:p>
            <a:pPr lvl="0"/>
            <a:r>
              <a:rPr lang="fr-CA" noProof="0" dirty="0"/>
              <a:t>Cliquez pour modifier le style des </a:t>
            </a:r>
            <a:br>
              <a:rPr lang="fr-CA" noProof="0" dirty="0"/>
            </a:br>
            <a:r>
              <a:rPr lang="fr-CA" noProof="0" dirty="0"/>
              <a:t>sous-titres du masque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2106250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66737" y="74712"/>
            <a:ext cx="10363200" cy="762000"/>
          </a:xfrm>
        </p:spPr>
        <p:txBody>
          <a:bodyPr/>
          <a:lstStyle>
            <a:lvl1pPr>
              <a:defRPr sz="3200">
                <a:solidFill>
                  <a:srgbClr val="11AB90"/>
                </a:solidFill>
              </a:defRPr>
            </a:lvl1pPr>
          </a:lstStyle>
          <a:p>
            <a:r>
              <a:rPr lang="fr-CA" dirty="0"/>
              <a:t>Modifier le style du titre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66737" y="1052736"/>
            <a:ext cx="10363200" cy="3733800"/>
          </a:xfrm>
        </p:spPr>
        <p:txBody>
          <a:bodyPr/>
          <a:lstStyle>
            <a:lvl2pPr>
              <a:buClr>
                <a:srgbClr val="018FB9"/>
              </a:buClr>
              <a:buSzPct val="100000"/>
              <a:buFont typeface="Police système"/>
              <a:buChar char="▸"/>
              <a:defRPr/>
            </a:lvl2pPr>
            <a:lvl3pPr>
              <a:buClr>
                <a:srgbClr val="11AB90"/>
              </a:buClr>
              <a:buSzPct val="100000"/>
              <a:buFont typeface="Police système"/>
              <a:buChar char="▸"/>
              <a:defRPr/>
            </a:lvl3pPr>
          </a:lstStyle>
          <a:p>
            <a:pPr lvl="0"/>
            <a:r>
              <a:rPr lang="fr-CA" dirty="0"/>
              <a:t>Cliquez pour modifier les styles du texte du masque</a:t>
            </a:r>
          </a:p>
          <a:p>
            <a:pPr lvl="1"/>
            <a:r>
              <a:rPr lang="fr-CA" dirty="0"/>
              <a:t>Deuxième niveau</a:t>
            </a:r>
          </a:p>
          <a:p>
            <a:pPr lvl="2"/>
            <a:r>
              <a:rPr lang="fr-CA" dirty="0"/>
              <a:t>Troisième niveau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="" xmlns:a16="http://schemas.microsoft.com/office/drawing/2014/main" id="{FD95D089-71B6-2049-A638-C5ACEFE2B0E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D9ECDEA-D1E7-3A4F-B5AB-FCA5F697E351}" type="slidenum">
              <a:rPr lang="fr-FR" altLang="fr-FR"/>
              <a:pPr>
                <a:defRPr/>
              </a:pPr>
              <a:t>‹N°›</a:t>
            </a:fld>
            <a:endParaRPr lang="fr-FR" altLang="fr-FR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26138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>
            <a:extLst>
              <a:ext uri="{FF2B5EF4-FFF2-40B4-BE49-F238E27FC236}">
                <a16:creationId xmlns="" xmlns:a16="http://schemas.microsoft.com/office/drawing/2014/main" id="{EAD6387B-1425-7047-931A-4FF9D6AFC3F4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CD849D-739E-7947-B0B4-941043DCE72F}" type="slidenum">
              <a:rPr lang="fr-FR" altLang="fr-FR"/>
              <a:pPr>
                <a:defRPr/>
              </a:pPr>
              <a:t>‹N°›</a:t>
            </a:fld>
            <a:endParaRPr lang="fr-FR" altLang="fr-FR" sz="1100" dirty="0">
              <a:solidFill>
                <a:schemeClr val="tx1"/>
              </a:solidFill>
            </a:endParaRPr>
          </a:p>
        </p:txBody>
      </p:sp>
      <p:sp>
        <p:nvSpPr>
          <p:cNvPr id="4" name="Espace réservé du contenu 2">
            <a:extLst>
              <a:ext uri="{FF2B5EF4-FFF2-40B4-BE49-F238E27FC236}">
                <a16:creationId xmlns="" xmlns:a16="http://schemas.microsoft.com/office/drawing/2014/main" id="{D9694374-1ECE-D046-BA62-7CFF281555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6737" y="1268760"/>
            <a:ext cx="10363200" cy="3733800"/>
          </a:xfrm>
        </p:spPr>
        <p:txBody>
          <a:bodyPr/>
          <a:lstStyle>
            <a:lvl2pPr>
              <a:buClr>
                <a:srgbClr val="018FB9"/>
              </a:buClr>
              <a:buSzPct val="100000"/>
              <a:buFont typeface="Police système"/>
              <a:buChar char="▸"/>
              <a:defRPr/>
            </a:lvl2pPr>
            <a:lvl3pPr>
              <a:buClr>
                <a:srgbClr val="11AB90"/>
              </a:buClr>
              <a:buSzPct val="100000"/>
              <a:buFont typeface="Police système"/>
              <a:buChar char="▸"/>
              <a:defRPr/>
            </a:lvl3pPr>
          </a:lstStyle>
          <a:p>
            <a:pPr lvl="0"/>
            <a:r>
              <a:rPr lang="fr-CA" dirty="0"/>
              <a:t>Cliquez pour modifier les styles du texte du masque</a:t>
            </a:r>
          </a:p>
          <a:p>
            <a:pPr lvl="1"/>
            <a:r>
              <a:rPr lang="fr-CA" dirty="0"/>
              <a:t>Deuxième niveau</a:t>
            </a:r>
          </a:p>
          <a:p>
            <a:pPr lvl="2"/>
            <a:r>
              <a:rPr lang="fr-CA" dirty="0"/>
              <a:t>Troisième niveau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="" xmlns:a16="http://schemas.microsoft.com/office/drawing/2014/main" id="{5E98F860-71BA-C849-9614-EDA80DF350E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66750" y="333375"/>
            <a:ext cx="103632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fr-FR" altLang="fr-FR" dirty="0"/>
              <a:t>Cliquez et modifiez le titre</a:t>
            </a:r>
            <a:br>
              <a:rPr lang="fr-FR" altLang="fr-FR" dirty="0"/>
            </a:br>
            <a:r>
              <a:rPr lang="fr-FR" altLang="fr-FR" dirty="0"/>
              <a:t>sur 2 lignes au besoin</a:t>
            </a:r>
          </a:p>
        </p:txBody>
      </p:sp>
    </p:spTree>
    <p:extLst>
      <p:ext uri="{BB962C8B-B14F-4D97-AF65-F5344CB8AC3E}">
        <p14:creationId xmlns:p14="http://schemas.microsoft.com/office/powerpoint/2010/main" val="36029203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>
            <a:extLst>
              <a:ext uri="{FF2B5EF4-FFF2-40B4-BE49-F238E27FC236}">
                <a16:creationId xmlns="" xmlns:a16="http://schemas.microsoft.com/office/drawing/2014/main" id="{3F91709A-AC11-BE4A-A166-6E75E802938F}"/>
              </a:ext>
            </a:extLst>
          </p:cNvPr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1055439" y="3789040"/>
            <a:ext cx="10122677" cy="1152128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normAutofit/>
          </a:bodyPr>
          <a:lstStyle>
            <a:lvl1pPr algn="l">
              <a:lnSpc>
                <a:spcPct val="100000"/>
              </a:lnSpc>
              <a:defRPr sz="5400" baseline="0"/>
            </a:lvl1pPr>
          </a:lstStyle>
          <a:p>
            <a:pPr lvl="0"/>
            <a:r>
              <a:rPr lang="fr-FR" dirty="0"/>
              <a:t>titre</a:t>
            </a:r>
          </a:p>
        </p:txBody>
      </p:sp>
    </p:spTree>
    <p:extLst>
      <p:ext uri="{BB962C8B-B14F-4D97-AF65-F5344CB8AC3E}">
        <p14:creationId xmlns:p14="http://schemas.microsoft.com/office/powerpoint/2010/main" val="20746090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>
            <a:extLst>
              <a:ext uri="{FF2B5EF4-FFF2-40B4-BE49-F238E27FC236}">
                <a16:creationId xmlns="" xmlns:a16="http://schemas.microsoft.com/office/drawing/2014/main" id="{3F91709A-AC11-BE4A-A166-6E75E802938F}"/>
              </a:ext>
            </a:extLst>
          </p:cNvPr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1055439" y="3789040"/>
            <a:ext cx="10122677" cy="1152128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normAutofit/>
          </a:bodyPr>
          <a:lstStyle>
            <a:lvl1pPr algn="l">
              <a:lnSpc>
                <a:spcPct val="100000"/>
              </a:lnSpc>
              <a:defRPr sz="5400" baseline="0"/>
            </a:lvl1pPr>
          </a:lstStyle>
          <a:p>
            <a:pPr lvl="0"/>
            <a:r>
              <a:rPr lang="fr-FR" dirty="0"/>
              <a:t>titre</a:t>
            </a:r>
          </a:p>
        </p:txBody>
      </p:sp>
    </p:spTree>
    <p:extLst>
      <p:ext uri="{BB962C8B-B14F-4D97-AF65-F5344CB8AC3E}">
        <p14:creationId xmlns:p14="http://schemas.microsoft.com/office/powerpoint/2010/main" val="30985360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1055439" y="3789040"/>
            <a:ext cx="10122677" cy="1152128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normAutofit/>
          </a:bodyPr>
          <a:lstStyle>
            <a:lvl1pPr algn="l">
              <a:lnSpc>
                <a:spcPct val="100000"/>
              </a:lnSpc>
              <a:defRPr baseline="0"/>
            </a:lvl1pPr>
          </a:lstStyle>
          <a:p>
            <a:pPr lvl="0"/>
            <a:r>
              <a:rPr lang="fr-FR" dirty="0"/>
              <a:t>Cliquez et modifiez le titre</a:t>
            </a:r>
            <a:br>
              <a:rPr lang="fr-FR" dirty="0"/>
            </a:br>
            <a:r>
              <a:rPr lang="fr-FR" dirty="0"/>
              <a:t>2 lignes</a:t>
            </a:r>
          </a:p>
        </p:txBody>
      </p:sp>
    </p:spTree>
    <p:extLst>
      <p:ext uri="{BB962C8B-B14F-4D97-AF65-F5344CB8AC3E}">
        <p14:creationId xmlns:p14="http://schemas.microsoft.com/office/powerpoint/2010/main" val="39628231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.png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759" r:id="rId1"/>
    <p:sldLayoutId id="2147483755" r:id="rId2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11AB90"/>
          </a:solidFill>
          <a:latin typeface="Arial" panose="020B0604020202020204" pitchFamily="34" charset="0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11AB90"/>
          </a:solidFill>
          <a:latin typeface="Arial" panose="020B0604020202020204" pitchFamily="34" charset="0"/>
          <a:ea typeface="ヒラギノ角ゴ Pro W3" charset="0"/>
          <a:cs typeface="ヒラギノ角ゴ Pro W3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11AB90"/>
          </a:solidFill>
          <a:latin typeface="Arial" panose="020B0604020202020204" pitchFamily="34" charset="0"/>
          <a:ea typeface="ヒラギノ角ゴ Pro W3" charset="0"/>
          <a:cs typeface="ヒラギノ角ゴ Pro W3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11AB90"/>
          </a:solidFill>
          <a:latin typeface="Arial" panose="020B0604020202020204" pitchFamily="34" charset="0"/>
          <a:ea typeface="ヒラギノ角ゴ Pro W3" charset="0"/>
          <a:cs typeface="ヒラギノ角ゴ Pro W3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11AB90"/>
          </a:solidFill>
          <a:latin typeface="Arial" panose="020B0604020202020204" pitchFamily="34" charset="0"/>
          <a:ea typeface="ヒラギノ角ゴ Pro W3" charset="0"/>
          <a:cs typeface="ヒラギノ角ゴ Pro W3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100" b="1">
          <a:solidFill>
            <a:srgbClr val="11AB90"/>
          </a:solidFill>
          <a:latin typeface="Helvetica" charset="0"/>
          <a:ea typeface="ヒラギノ角ゴ Pro W3" charset="0"/>
          <a:cs typeface="ヒラギノ角ゴ Pro W3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100" b="1">
          <a:solidFill>
            <a:srgbClr val="11AB90"/>
          </a:solidFill>
          <a:latin typeface="Helvetica" charset="0"/>
          <a:ea typeface="ヒラギノ角ゴ Pro W3" charset="0"/>
          <a:cs typeface="ヒラギノ角ゴ Pro W3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100" b="1">
          <a:solidFill>
            <a:srgbClr val="11AB90"/>
          </a:solidFill>
          <a:latin typeface="Helvetica" charset="0"/>
          <a:ea typeface="ヒラギノ角ゴ Pro W3" charset="0"/>
          <a:cs typeface="ヒラギノ角ゴ Pro W3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100" b="1">
          <a:solidFill>
            <a:srgbClr val="11AB90"/>
          </a:solidFill>
          <a:latin typeface="Helvetica" charset="0"/>
          <a:ea typeface="ヒラギノ角ゴ Pro W3" charset="0"/>
          <a:cs typeface="ヒラギノ角ゴ Pro W3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defRPr sz="24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018FB9"/>
        </a:buClr>
        <a:buSzPct val="140000"/>
        <a:buFont typeface="Police système"/>
        <a:buChar char="‣"/>
        <a:defRPr sz="2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2pPr>
      <a:lvl3pPr marL="1000125" indent="-228600" algn="l" rtl="0" eaLnBrk="0" fontAlgn="base" hangingPunct="0">
        <a:spcBef>
          <a:spcPct val="20000"/>
        </a:spcBef>
        <a:spcAft>
          <a:spcPct val="0"/>
        </a:spcAft>
        <a:buClr>
          <a:srgbClr val="11AB90"/>
        </a:buClr>
        <a:buSzPct val="100000"/>
        <a:buFont typeface="Police système"/>
        <a:buChar char="▸"/>
        <a:defRPr sz="20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Helvetica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Helvetica"/>
          <a:ea typeface="+mn-ea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>
            <a:extLst>
              <a:ext uri="{FF2B5EF4-FFF2-40B4-BE49-F238E27FC236}">
                <a16:creationId xmlns="" xmlns:a16="http://schemas.microsoft.com/office/drawing/2014/main" id="{988116C6-1EEC-AB49-8F6C-0D2306B519A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66750" y="333375"/>
            <a:ext cx="103632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fr-FR" altLang="fr-FR" dirty="0"/>
              <a:t>Cliquez et modifiez le titre</a:t>
            </a:r>
            <a:br>
              <a:rPr lang="fr-FR" altLang="fr-FR" dirty="0"/>
            </a:br>
            <a:r>
              <a:rPr lang="fr-FR" altLang="fr-FR" dirty="0"/>
              <a:t>sur 2 lignes au besoin</a:t>
            </a:r>
          </a:p>
        </p:txBody>
      </p:sp>
      <p:sp>
        <p:nvSpPr>
          <p:cNvPr id="1028" name="Rectangle 3">
            <a:extLst>
              <a:ext uri="{FF2B5EF4-FFF2-40B4-BE49-F238E27FC236}">
                <a16:creationId xmlns="" xmlns:a16="http://schemas.microsoft.com/office/drawing/2014/main" id="{DFF316A8-DEA8-6649-ACFC-8CE1338F38C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66750" y="1562100"/>
            <a:ext cx="10363200" cy="3733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CA" dirty="0"/>
              <a:t>Cliquez pour modifier les styles du texte du masque</a:t>
            </a:r>
          </a:p>
          <a:p>
            <a:pPr lvl="1"/>
            <a:r>
              <a:rPr lang="fr-CA" dirty="0"/>
              <a:t>Deuxième niveau</a:t>
            </a:r>
          </a:p>
          <a:p>
            <a:pPr lvl="2"/>
            <a:r>
              <a:rPr lang="fr-CA" dirty="0"/>
              <a:t>Troisième niveau</a:t>
            </a:r>
          </a:p>
        </p:txBody>
      </p:sp>
      <p:sp>
        <p:nvSpPr>
          <p:cNvPr id="1030" name="Rectangle 6">
            <a:extLst>
              <a:ext uri="{FF2B5EF4-FFF2-40B4-BE49-F238E27FC236}">
                <a16:creationId xmlns="" xmlns:a16="http://schemas.microsoft.com/office/drawing/2014/main" id="{015A9C91-5968-1B46-9629-80463EDB329F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764212" y="6237312"/>
            <a:ext cx="663575" cy="36004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300">
                <a:solidFill>
                  <a:srgbClr val="5F5F5F"/>
                </a:solidFill>
              </a:defRPr>
            </a:lvl1pPr>
          </a:lstStyle>
          <a:p>
            <a:pPr>
              <a:defRPr/>
            </a:pPr>
            <a:fld id="{4CCCB708-3E1D-DC46-9E93-5CDDFB22F0DB}" type="slidenum">
              <a:rPr lang="fr-FR" altLang="fr-FR"/>
              <a:pPr>
                <a:defRPr/>
              </a:pPr>
              <a:t>‹N°›</a:t>
            </a:fld>
            <a:endParaRPr lang="fr-FR" altLang="fr-FR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33906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  <p:sldLayoutId id="2147483763" r:id="rId2"/>
    <p:sldLayoutId id="2147483764" r:id="rId3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11AB90"/>
          </a:solidFill>
          <a:latin typeface="Arial" panose="020B0604020202020204" pitchFamily="34" charset="0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11AB90"/>
          </a:solidFill>
          <a:latin typeface="Arial" panose="020B0604020202020204" pitchFamily="34" charset="0"/>
          <a:ea typeface="ヒラギノ角ゴ Pro W3" charset="0"/>
          <a:cs typeface="ヒラギノ角ゴ Pro W3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11AB90"/>
          </a:solidFill>
          <a:latin typeface="Arial" panose="020B0604020202020204" pitchFamily="34" charset="0"/>
          <a:ea typeface="ヒラギノ角ゴ Pro W3" charset="0"/>
          <a:cs typeface="ヒラギノ角ゴ Pro W3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11AB90"/>
          </a:solidFill>
          <a:latin typeface="Arial" panose="020B0604020202020204" pitchFamily="34" charset="0"/>
          <a:ea typeface="ヒラギノ角ゴ Pro W3" charset="0"/>
          <a:cs typeface="ヒラギノ角ゴ Pro W3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11AB90"/>
          </a:solidFill>
          <a:latin typeface="Arial" panose="020B0604020202020204" pitchFamily="34" charset="0"/>
          <a:ea typeface="ヒラギノ角ゴ Pro W3" charset="0"/>
          <a:cs typeface="ヒラギノ角ゴ Pro W3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100" b="1">
          <a:solidFill>
            <a:srgbClr val="11AB90"/>
          </a:solidFill>
          <a:latin typeface="Helvetica" charset="0"/>
          <a:ea typeface="ヒラギノ角ゴ Pro W3" charset="0"/>
          <a:cs typeface="ヒラギノ角ゴ Pro W3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100" b="1">
          <a:solidFill>
            <a:srgbClr val="11AB90"/>
          </a:solidFill>
          <a:latin typeface="Helvetica" charset="0"/>
          <a:ea typeface="ヒラギノ角ゴ Pro W3" charset="0"/>
          <a:cs typeface="ヒラギノ角ゴ Pro W3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100" b="1">
          <a:solidFill>
            <a:srgbClr val="11AB90"/>
          </a:solidFill>
          <a:latin typeface="Helvetica" charset="0"/>
          <a:ea typeface="ヒラギノ角ゴ Pro W3" charset="0"/>
          <a:cs typeface="ヒラギノ角ゴ Pro W3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100" b="1">
          <a:solidFill>
            <a:srgbClr val="11AB90"/>
          </a:solidFill>
          <a:latin typeface="Helvetica" charset="0"/>
          <a:ea typeface="ヒラギノ角ゴ Pro W3" charset="0"/>
          <a:cs typeface="ヒラギノ角ゴ Pro W3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defRPr sz="24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018FB9"/>
        </a:buClr>
        <a:buSzPct val="140000"/>
        <a:buFont typeface="Police système"/>
        <a:buChar char="‣"/>
        <a:defRPr sz="2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2pPr>
      <a:lvl3pPr marL="1000125" indent="-228600" algn="l" rtl="0" eaLnBrk="0" fontAlgn="base" hangingPunct="0">
        <a:spcBef>
          <a:spcPct val="20000"/>
        </a:spcBef>
        <a:spcAft>
          <a:spcPct val="0"/>
        </a:spcAft>
        <a:buClr>
          <a:srgbClr val="11AB90"/>
        </a:buClr>
        <a:buSzPct val="100000"/>
        <a:buFont typeface="Police système"/>
        <a:buChar char="▸"/>
        <a:defRPr sz="20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Helvetica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Helvetica"/>
          <a:ea typeface="+mn-ea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758" r:id="rId1"/>
    <p:sldLayoutId id="2147483757" r:id="rId2"/>
  </p:sldLayoutIdLst>
  <p:hf hdr="0" ftr="0" dt="0"/>
  <p:txStyles>
    <p:titleStyle>
      <a:lvl1pPr algn="r" rtl="0" eaLnBrk="0" fontAlgn="base" hangingPunct="0">
        <a:lnSpc>
          <a:spcPts val="2800"/>
        </a:lnSpc>
        <a:spcBef>
          <a:spcPct val="0"/>
        </a:spcBef>
        <a:spcAft>
          <a:spcPct val="0"/>
        </a:spcAft>
        <a:defRPr sz="4000" cap="all" baseline="30000">
          <a:solidFill>
            <a:schemeClr val="bg1"/>
          </a:solidFill>
          <a:latin typeface="Helvetica"/>
          <a:ea typeface="+mj-ea"/>
          <a:cs typeface="ヒラギノ角ゴ Pro W3"/>
        </a:defRPr>
      </a:lvl1pPr>
      <a:lvl2pPr algn="r" rtl="0" eaLnBrk="0" fontAlgn="base" hangingPunct="0">
        <a:lnSpc>
          <a:spcPts val="2800"/>
        </a:lnSpc>
        <a:spcBef>
          <a:spcPct val="0"/>
        </a:spcBef>
        <a:spcAft>
          <a:spcPct val="0"/>
        </a:spcAft>
        <a:defRPr sz="4000" baseline="30000">
          <a:solidFill>
            <a:schemeClr val="bg1"/>
          </a:solidFill>
          <a:latin typeface="Helvetica" charset="0"/>
          <a:ea typeface="ヒラギノ角ゴ Pro W3" charset="0"/>
          <a:cs typeface="ヒラギノ角ゴ Pro W3" charset="0"/>
        </a:defRPr>
      </a:lvl2pPr>
      <a:lvl3pPr algn="r" rtl="0" eaLnBrk="0" fontAlgn="base" hangingPunct="0">
        <a:lnSpc>
          <a:spcPts val="2800"/>
        </a:lnSpc>
        <a:spcBef>
          <a:spcPct val="0"/>
        </a:spcBef>
        <a:spcAft>
          <a:spcPct val="0"/>
        </a:spcAft>
        <a:defRPr sz="4000" baseline="30000">
          <a:solidFill>
            <a:schemeClr val="bg1"/>
          </a:solidFill>
          <a:latin typeface="Helvetica" charset="0"/>
          <a:ea typeface="ヒラギノ角ゴ Pro W3" charset="0"/>
          <a:cs typeface="ヒラギノ角ゴ Pro W3" charset="0"/>
        </a:defRPr>
      </a:lvl3pPr>
      <a:lvl4pPr algn="r" rtl="0" eaLnBrk="0" fontAlgn="base" hangingPunct="0">
        <a:lnSpc>
          <a:spcPts val="2800"/>
        </a:lnSpc>
        <a:spcBef>
          <a:spcPct val="0"/>
        </a:spcBef>
        <a:spcAft>
          <a:spcPct val="0"/>
        </a:spcAft>
        <a:defRPr sz="4000" baseline="30000">
          <a:solidFill>
            <a:schemeClr val="bg1"/>
          </a:solidFill>
          <a:latin typeface="Helvetica" charset="0"/>
          <a:ea typeface="ヒラギノ角ゴ Pro W3" charset="0"/>
          <a:cs typeface="ヒラギノ角ゴ Pro W3" charset="0"/>
        </a:defRPr>
      </a:lvl4pPr>
      <a:lvl5pPr algn="r" rtl="0" eaLnBrk="0" fontAlgn="base" hangingPunct="0">
        <a:lnSpc>
          <a:spcPts val="2800"/>
        </a:lnSpc>
        <a:spcBef>
          <a:spcPct val="0"/>
        </a:spcBef>
        <a:spcAft>
          <a:spcPct val="0"/>
        </a:spcAft>
        <a:defRPr sz="4000" baseline="30000">
          <a:solidFill>
            <a:schemeClr val="bg1"/>
          </a:solidFill>
          <a:latin typeface="Helvetica" charset="0"/>
          <a:ea typeface="ヒラギノ角ゴ Pro W3" charset="0"/>
          <a:cs typeface="ヒラギノ角ゴ Pro W3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ヒラギノ角ゴ Pro W3" charset="0"/>
          <a:cs typeface="ヒラギノ角ゴ Pro W3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ヒラギノ角ゴ Pro W3" charset="0"/>
          <a:cs typeface="ヒラギノ角ゴ Pro W3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ヒラギノ角ゴ Pro W3" charset="0"/>
          <a:cs typeface="ヒラギノ角ゴ Pro W3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ヒラギノ角ゴ Pro W3" charset="0"/>
          <a:cs typeface="ヒラギノ角ゴ Pro W3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B25FEF62-DBB7-2A48-8198-C132DC947F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7408" y="5085184"/>
            <a:ext cx="8424936" cy="504056"/>
          </a:xfrm>
        </p:spPr>
        <p:txBody>
          <a:bodyPr/>
          <a:lstStyle/>
          <a:p>
            <a:r>
              <a:rPr lang="fr-FR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Bureau du forestier en chef </a:t>
            </a:r>
            <a:r>
              <a:rPr lang="fr-FR" sz="2800" dirty="0" smtClean="0"/>
              <a:t/>
            </a:r>
            <a:br>
              <a:rPr lang="fr-FR" sz="2800" dirty="0" smtClean="0"/>
            </a:br>
            <a:r>
              <a:rPr lang="fr-FR" sz="2800" dirty="0" smtClean="0"/>
              <a:t/>
            </a:r>
            <a:br>
              <a:rPr lang="fr-FR" sz="2800" dirty="0" smtClean="0"/>
            </a:br>
            <a:r>
              <a:rPr lang="fr-FR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fr-FR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endParaRPr lang="fr-F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1775520" y="764704"/>
            <a:ext cx="914501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4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 </a:t>
            </a:r>
            <a:r>
              <a:rPr lang="fr-CA" sz="44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</a:t>
            </a:r>
            <a:r>
              <a:rPr lang="fr-CA" sz="4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-planification spatialement référencée</a:t>
            </a:r>
          </a:p>
        </p:txBody>
      </p:sp>
      <p:sp>
        <p:nvSpPr>
          <p:cNvPr id="9" name="ZoneTexte 8"/>
          <p:cNvSpPr txBox="1"/>
          <p:nvPr/>
        </p:nvSpPr>
        <p:spPr>
          <a:xfrm>
            <a:off x="1919536" y="3068960"/>
            <a:ext cx="70567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Guillaume </a:t>
            </a:r>
            <a:r>
              <a:rPr lang="fr-CA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Cyr, </a:t>
            </a:r>
            <a:r>
              <a:rPr lang="fr-CA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ing.f</a:t>
            </a:r>
            <a:r>
              <a:rPr lang="fr-CA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., </a:t>
            </a:r>
            <a:r>
              <a:rPr lang="fr-CA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M.Sc</a:t>
            </a:r>
            <a:r>
              <a:rPr lang="fr-CA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  <a:p>
            <a:endParaRPr lang="fr-CA" sz="8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fr-CA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Date: 10 février 2022 </a:t>
            </a:r>
            <a:endParaRPr lang="fr-CA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90187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2">
            <a:extLst>
              <a:ext uri="{FF2B5EF4-FFF2-40B4-BE49-F238E27FC236}">
                <a16:creationId xmlns="" xmlns:a16="http://schemas.microsoft.com/office/drawing/2014/main" id="{2C64CE8F-6DC1-7B46-AA41-065734F9FFF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6737" y="74712"/>
            <a:ext cx="10363200" cy="762000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fr-CA" altLang="fr-FR" dirty="0"/>
              <a:t/>
            </a:r>
            <a:br>
              <a:rPr lang="fr-CA" altLang="fr-FR" dirty="0"/>
            </a:br>
            <a:r>
              <a:rPr lang="fr-CA" dirty="0" smtClean="0"/>
              <a:t>L’ensemble des sous modèles: _REPLICATE(output)</a:t>
            </a:r>
            <a:endParaRPr lang="fr-CA" altLang="fr-FR" dirty="0"/>
          </a:p>
        </p:txBody>
      </p:sp>
      <p:sp>
        <p:nvSpPr>
          <p:cNvPr id="10243" name="Espace réservé du numéro de diapositive 1">
            <a:extLst>
              <a:ext uri="{FF2B5EF4-FFF2-40B4-BE49-F238E27FC236}">
                <a16:creationId xmlns="" xmlns:a16="http://schemas.microsoft.com/office/drawing/2014/main" id="{A32D7E7E-5EC9-B640-8806-5F060AD25E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1pPr>
            <a:lvl2pPr marL="742950" indent="-285750">
              <a:spcBef>
                <a:spcPct val="20000"/>
              </a:spcBef>
              <a:buSzPct val="90000"/>
              <a:buFont typeface="Courier New" panose="02070309020205020404" pitchFamily="49" charset="0"/>
              <a:buBlip>
                <a:blip r:embed="rId2"/>
              </a:buBlip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2pPr>
            <a:lvl3pPr marL="1143000" indent="-228600">
              <a:spcBef>
                <a:spcPct val="20000"/>
              </a:spcBef>
              <a:buSzPct val="70000"/>
              <a:buBlip>
                <a:blip r:embed="rId2"/>
              </a:buBlip>
              <a:defRPr sz="20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9pPr>
          </a:lstStyle>
          <a:p>
            <a:pPr>
              <a:spcBef>
                <a:spcPct val="0"/>
              </a:spcBef>
            </a:pPr>
            <a:fld id="{9FBA7238-3D46-9545-868D-82165EA7AAB4}" type="slidenum">
              <a:rPr lang="fr-FR" altLang="fr-FR" sz="1300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10</a:t>
            </a:fld>
            <a:endParaRPr lang="fr-FR" altLang="fr-FR" sz="1100">
              <a:solidFill>
                <a:srgbClr val="000000"/>
              </a:solidFill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0" y="836712"/>
            <a:ext cx="1178463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CA" dirty="0" err="1" smtClean="0"/>
              <a:t>Replicate</a:t>
            </a:r>
            <a:r>
              <a:rPr lang="fr-CA" dirty="0" smtClean="0"/>
              <a:t> permet de venir réajuster un RHS d’une contrainte en fonction d’une table de réplicas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CA" dirty="0" smtClean="0"/>
              <a:t>Par exemple:</a:t>
            </a:r>
          </a:p>
          <a:p>
            <a:pPr marL="1257300" lvl="2" indent="-342900">
              <a:buFont typeface="Wingdings" panose="05000000000000000000" pitchFamily="2" charset="2"/>
              <a:buChar char="Ø"/>
            </a:pPr>
            <a:r>
              <a:rPr lang="fr-CA" dirty="0" smtClean="0"/>
              <a:t>Si vous déposez un fichier .csv à l’intérieur du répertoire de votre scénario. Pour chaque itération l’interpréteur appliquera la valeur spécifiée dans la table</a:t>
            </a:r>
          </a:p>
          <a:p>
            <a:pPr marL="1257300" lvl="2" indent="-342900">
              <a:buFont typeface="Wingdings" panose="05000000000000000000" pitchFamily="2" charset="2"/>
              <a:buChar char="Ø"/>
            </a:pPr>
            <a:r>
              <a:rPr lang="fr-CA" b="1" u="sng" dirty="0" smtClean="0"/>
              <a:t>_RANDOM(</a:t>
            </a:r>
            <a:r>
              <a:rPr lang="fr-CA" b="1" u="sng" dirty="0" err="1" smtClean="0"/>
              <a:t>outputaction</a:t>
            </a:r>
            <a:r>
              <a:rPr lang="fr-CA" b="1" u="sng" dirty="0" smtClean="0"/>
              <a:t>) &lt;= 10 1 _REPLICATE(fichier.csv)</a:t>
            </a:r>
          </a:p>
          <a:p>
            <a:pPr marL="1714500" lvl="3" indent="-342900">
              <a:buFont typeface="Wingdings" panose="05000000000000000000" pitchFamily="2" charset="2"/>
              <a:buChar char="Ø"/>
            </a:pPr>
            <a:r>
              <a:rPr lang="fr-CA" dirty="0" smtClean="0"/>
              <a:t>Revient à dire pour chaque réplica sélectionne le chiffre de la colonne 1 de la table fichier.csv et remplace « 10 » par ce chiffre</a:t>
            </a:r>
          </a:p>
        </p:txBody>
      </p:sp>
    </p:spTree>
    <p:extLst>
      <p:ext uri="{BB962C8B-B14F-4D97-AF65-F5344CB8AC3E}">
        <p14:creationId xmlns:p14="http://schemas.microsoft.com/office/powerpoint/2010/main" val="3968928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2">
            <a:extLst>
              <a:ext uri="{FF2B5EF4-FFF2-40B4-BE49-F238E27FC236}">
                <a16:creationId xmlns="" xmlns:a16="http://schemas.microsoft.com/office/drawing/2014/main" id="{2C64CE8F-6DC1-7B46-AA41-065734F9FFF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6737" y="74712"/>
            <a:ext cx="10363200" cy="762000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fr-CA" altLang="fr-FR" dirty="0"/>
              <a:t/>
            </a:r>
            <a:br>
              <a:rPr lang="fr-CA" altLang="fr-FR" dirty="0"/>
            </a:br>
            <a:r>
              <a:rPr lang="fr-CA" dirty="0" smtClean="0"/>
              <a:t>La </a:t>
            </a:r>
            <a:r>
              <a:rPr lang="fr-CA" dirty="0" err="1" smtClean="0"/>
              <a:t>re</a:t>
            </a:r>
            <a:r>
              <a:rPr lang="fr-CA" dirty="0" smtClean="0"/>
              <a:t>-planification: Le sous modèle stratégique</a:t>
            </a:r>
            <a:endParaRPr lang="fr-CA" altLang="fr-FR" dirty="0"/>
          </a:p>
        </p:txBody>
      </p:sp>
      <p:sp>
        <p:nvSpPr>
          <p:cNvPr id="10243" name="Espace réservé du numéro de diapositive 1">
            <a:extLst>
              <a:ext uri="{FF2B5EF4-FFF2-40B4-BE49-F238E27FC236}">
                <a16:creationId xmlns="" xmlns:a16="http://schemas.microsoft.com/office/drawing/2014/main" id="{A32D7E7E-5EC9-B640-8806-5F060AD25E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1pPr>
            <a:lvl2pPr marL="742950" indent="-285750">
              <a:spcBef>
                <a:spcPct val="20000"/>
              </a:spcBef>
              <a:buSzPct val="90000"/>
              <a:buFont typeface="Courier New" panose="02070309020205020404" pitchFamily="49" charset="0"/>
              <a:buBlip>
                <a:blip r:embed="rId2"/>
              </a:buBlip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2pPr>
            <a:lvl3pPr marL="1143000" indent="-228600">
              <a:spcBef>
                <a:spcPct val="20000"/>
              </a:spcBef>
              <a:buSzPct val="70000"/>
              <a:buBlip>
                <a:blip r:embed="rId2"/>
              </a:buBlip>
              <a:defRPr sz="20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9pPr>
          </a:lstStyle>
          <a:p>
            <a:pPr>
              <a:spcBef>
                <a:spcPct val="0"/>
              </a:spcBef>
            </a:pPr>
            <a:fld id="{9FBA7238-3D46-9545-868D-82165EA7AAB4}" type="slidenum">
              <a:rPr lang="fr-FR" altLang="fr-FR" sz="1300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11</a:t>
            </a:fld>
            <a:endParaRPr lang="fr-FR" altLang="fr-FR" sz="1100">
              <a:solidFill>
                <a:srgbClr val="000000"/>
              </a:solidFill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551384" y="760059"/>
            <a:ext cx="10297144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Modèle d’optimisation par programmation linéaire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Modèle de calcul des possibilités forestières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Son horizon de planification est généralement long (100 à 150 ans)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/>
              <a:t>Le modèle stratégique: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CA" dirty="0"/>
              <a:t>Dicte la voie à prendre au modèle tactique (contraintes et objectif</a:t>
            </a:r>
            <a:r>
              <a:rPr lang="fr-CA" dirty="0" smtClean="0"/>
              <a:t>)</a:t>
            </a:r>
            <a:endParaRPr lang="fr-CA" dirty="0"/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CA" dirty="0"/>
              <a:t>N’est pas utilisée par le modèle stochastique</a:t>
            </a:r>
            <a:endParaRPr lang="fr-CA" dirty="0" smtClean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b="1" u="sng" dirty="0" smtClean="0"/>
              <a:t>Un nouveau </a:t>
            </a:r>
            <a:r>
              <a:rPr lang="fr-CA" b="1" u="sng" dirty="0"/>
              <a:t>mots clés: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CA" b="1" u="sng" dirty="0" smtClean="0"/>
              <a:t>_SETFROMLOCAL(ratio) 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CA" dirty="0" smtClean="0"/>
              <a:t>Ce mots clé permet de dire au modèle de </a:t>
            </a:r>
            <a:r>
              <a:rPr lang="fr-CA" dirty="0" err="1" smtClean="0"/>
              <a:t>re</a:t>
            </a:r>
            <a:r>
              <a:rPr lang="fr-CA" dirty="0" smtClean="0"/>
              <a:t>-planification d’ajuster la contrainte en fonction de la valeur de celle-ci provenant du scénario tactique de la période antérieur.</a:t>
            </a:r>
            <a:endParaRPr lang="fr-CA" dirty="0"/>
          </a:p>
        </p:txBody>
      </p:sp>
      <p:sp>
        <p:nvSpPr>
          <p:cNvPr id="2" name="Rectangle 1"/>
          <p:cNvSpPr/>
          <p:nvPr/>
        </p:nvSpPr>
        <p:spPr>
          <a:xfrm>
            <a:off x="666736" y="4653136"/>
            <a:ext cx="1068584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CA" b="1" dirty="0"/>
              <a:t>On doit se poser la question: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/>
              <a:t>La contrainte fait t’elle du sens si ma période 1 débute à la période 30?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CA" dirty="0"/>
              <a:t>Si la réponse est </a:t>
            </a:r>
            <a:r>
              <a:rPr lang="fr-CA" b="1" u="sng" dirty="0"/>
              <a:t>non</a:t>
            </a:r>
            <a:r>
              <a:rPr lang="fr-CA" dirty="0"/>
              <a:t> la contrainte </a:t>
            </a:r>
            <a:r>
              <a:rPr lang="fr-CA" b="1" u="sng" dirty="0"/>
              <a:t>ne doit pas</a:t>
            </a:r>
            <a:r>
              <a:rPr lang="fr-CA" dirty="0"/>
              <a:t> être dans le modèle </a:t>
            </a:r>
            <a:r>
              <a:rPr lang="fr-CA" dirty="0" smtClean="0"/>
              <a:t>stratégique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1252559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9" dur="indefinite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0" dur="indefinite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6" dur="indefinite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7" dur="indefinite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7" dur="indefinite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8" dur="indefinite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0" dur="indefinite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1" dur="indefinite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3" dur="indefinite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4" dur="indefinite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8" dur="indefinite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9" dur="indefinite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1" dur="indefinite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62" dur="indefinite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4" dur="indefinite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65" dur="indefinite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2">
            <a:extLst>
              <a:ext uri="{FF2B5EF4-FFF2-40B4-BE49-F238E27FC236}">
                <a16:creationId xmlns="" xmlns:a16="http://schemas.microsoft.com/office/drawing/2014/main" id="{2C64CE8F-6DC1-7B46-AA41-065734F9FFF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6737" y="74712"/>
            <a:ext cx="10363200" cy="762000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fr-CA" altLang="fr-FR" dirty="0"/>
              <a:t/>
            </a:r>
            <a:br>
              <a:rPr lang="fr-CA" altLang="fr-FR" dirty="0"/>
            </a:br>
            <a:r>
              <a:rPr lang="fr-CA" dirty="0" smtClean="0"/>
              <a:t>La </a:t>
            </a:r>
            <a:r>
              <a:rPr lang="fr-CA" dirty="0" err="1" smtClean="0"/>
              <a:t>re</a:t>
            </a:r>
            <a:r>
              <a:rPr lang="fr-CA" dirty="0" smtClean="0"/>
              <a:t>-planification: Le sous modèle stochastique</a:t>
            </a:r>
            <a:endParaRPr lang="fr-CA" altLang="fr-FR" dirty="0"/>
          </a:p>
        </p:txBody>
      </p:sp>
      <p:sp>
        <p:nvSpPr>
          <p:cNvPr id="10243" name="Espace réservé du numéro de diapositive 1">
            <a:extLst>
              <a:ext uri="{FF2B5EF4-FFF2-40B4-BE49-F238E27FC236}">
                <a16:creationId xmlns="" xmlns:a16="http://schemas.microsoft.com/office/drawing/2014/main" id="{A32D7E7E-5EC9-B640-8806-5F060AD25E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1pPr>
            <a:lvl2pPr marL="742950" indent="-285750">
              <a:spcBef>
                <a:spcPct val="20000"/>
              </a:spcBef>
              <a:buSzPct val="90000"/>
              <a:buFont typeface="Courier New" panose="02070309020205020404" pitchFamily="49" charset="0"/>
              <a:buBlip>
                <a:blip r:embed="rId2"/>
              </a:buBlip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2pPr>
            <a:lvl3pPr marL="1143000" indent="-228600">
              <a:spcBef>
                <a:spcPct val="20000"/>
              </a:spcBef>
              <a:buSzPct val="70000"/>
              <a:buBlip>
                <a:blip r:embed="rId2"/>
              </a:buBlip>
              <a:defRPr sz="20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9pPr>
          </a:lstStyle>
          <a:p>
            <a:pPr>
              <a:spcBef>
                <a:spcPct val="0"/>
              </a:spcBef>
            </a:pPr>
            <a:fld id="{9FBA7238-3D46-9545-868D-82165EA7AAB4}" type="slidenum">
              <a:rPr lang="fr-FR" altLang="fr-FR" sz="1300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12</a:t>
            </a:fld>
            <a:endParaRPr lang="fr-FR" altLang="fr-FR" sz="1100">
              <a:solidFill>
                <a:srgbClr val="000000"/>
              </a:solidFill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551384" y="760059"/>
            <a:ext cx="10297144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Modèle de simulation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Tous comme le modèle stratégique le modèle stochastique possède un horizon de simulation long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Mais il </a:t>
            </a:r>
            <a:r>
              <a:rPr lang="fr-CA" b="1" dirty="0" smtClean="0"/>
              <a:t>simulera</a:t>
            </a:r>
            <a:r>
              <a:rPr lang="fr-CA" dirty="0" smtClean="0"/>
              <a:t> seulement une période </a:t>
            </a:r>
            <a:r>
              <a:rPr lang="fr-CA" b="1" u="sng" dirty="0" smtClean="0"/>
              <a:t>à la fois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b="1" u="sng" dirty="0" smtClean="0"/>
              <a:t>Deux nouveaux mots clés: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CA" b="1" u="sng" dirty="0" smtClean="0"/>
              <a:t>_RANDOM(OUTPUT) </a:t>
            </a:r>
            <a:r>
              <a:rPr lang="fr-CA" b="1" u="sng" dirty="0" err="1" smtClean="0"/>
              <a:t>période..période</a:t>
            </a:r>
            <a:endParaRPr lang="fr-CA" b="1" u="sng" dirty="0" smtClean="0"/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CA" b="1" u="sng" dirty="0" smtClean="0"/>
              <a:t>_REPLICATE(nomdufichier.csv) </a:t>
            </a:r>
            <a:r>
              <a:rPr lang="fr-CA" b="1" u="sng" dirty="0" err="1" smtClean="0"/>
              <a:t>période..période</a:t>
            </a:r>
            <a:endParaRPr lang="fr-CA" dirty="0" smtClean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Le modèle stochastique: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CA" dirty="0" smtClean="0"/>
              <a:t>N’est pas nécessaire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CA" dirty="0" smtClean="0"/>
              <a:t>Il est utile pour simuler aléatoirement des perturbations naturelles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CA" dirty="0" smtClean="0"/>
              <a:t>Il va affecter le territoire utilisé par le modèle tactique à la même période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CA" dirty="0" smtClean="0"/>
              <a:t>Il vient </a:t>
            </a:r>
            <a:r>
              <a:rPr lang="fr-CA" b="1" u="sng" dirty="0" smtClean="0"/>
              <a:t>brouiller</a:t>
            </a:r>
            <a:r>
              <a:rPr lang="fr-CA" dirty="0" smtClean="0"/>
              <a:t> les cartes entre le modèle stratégique et tactique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endParaRPr lang="fr-CA" dirty="0" smtClean="0"/>
          </a:p>
        </p:txBody>
      </p:sp>
    </p:spTree>
    <p:extLst>
      <p:ext uri="{BB962C8B-B14F-4D97-AF65-F5344CB8AC3E}">
        <p14:creationId xmlns:p14="http://schemas.microsoft.com/office/powerpoint/2010/main" val="3371227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9" dur="indefinite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0" dur="indefinite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6" dur="indefinite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7" dur="indefinite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7" dur="indefinite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8" dur="indefinite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0" dur="indefinite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1" dur="indefinite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3" dur="indefinite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4" dur="indefinite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2">
            <a:extLst>
              <a:ext uri="{FF2B5EF4-FFF2-40B4-BE49-F238E27FC236}">
                <a16:creationId xmlns="" xmlns:a16="http://schemas.microsoft.com/office/drawing/2014/main" id="{2C64CE8F-6DC1-7B46-AA41-065734F9FFF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6737" y="74712"/>
            <a:ext cx="10363200" cy="762000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fr-CA" altLang="fr-FR" dirty="0"/>
              <a:t/>
            </a:r>
            <a:br>
              <a:rPr lang="fr-CA" altLang="fr-FR" dirty="0"/>
            </a:br>
            <a:r>
              <a:rPr lang="fr-CA" dirty="0" smtClean="0"/>
              <a:t>Modèle stochastique: _RANDOM(output)</a:t>
            </a:r>
            <a:endParaRPr lang="fr-CA" altLang="fr-FR" dirty="0"/>
          </a:p>
        </p:txBody>
      </p:sp>
      <p:sp>
        <p:nvSpPr>
          <p:cNvPr id="10243" name="Espace réservé du numéro de diapositive 1">
            <a:extLst>
              <a:ext uri="{FF2B5EF4-FFF2-40B4-BE49-F238E27FC236}">
                <a16:creationId xmlns="" xmlns:a16="http://schemas.microsoft.com/office/drawing/2014/main" id="{A32D7E7E-5EC9-B640-8806-5F060AD25E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1pPr>
            <a:lvl2pPr marL="742950" indent="-285750">
              <a:spcBef>
                <a:spcPct val="20000"/>
              </a:spcBef>
              <a:buSzPct val="90000"/>
              <a:buFont typeface="Courier New" panose="02070309020205020404" pitchFamily="49" charset="0"/>
              <a:buBlip>
                <a:blip r:embed="rId2"/>
              </a:buBlip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2pPr>
            <a:lvl3pPr marL="1143000" indent="-228600">
              <a:spcBef>
                <a:spcPct val="20000"/>
              </a:spcBef>
              <a:buSzPct val="70000"/>
              <a:buBlip>
                <a:blip r:embed="rId2"/>
              </a:buBlip>
              <a:defRPr sz="20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9pPr>
          </a:lstStyle>
          <a:p>
            <a:pPr>
              <a:spcBef>
                <a:spcPct val="0"/>
              </a:spcBef>
            </a:pPr>
            <a:fld id="{9FBA7238-3D46-9545-868D-82165EA7AAB4}" type="slidenum">
              <a:rPr lang="fr-FR" altLang="fr-FR" sz="1300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13</a:t>
            </a:fld>
            <a:endParaRPr lang="fr-FR" altLang="fr-FR" sz="1100">
              <a:solidFill>
                <a:srgbClr val="000000"/>
              </a:solidFill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0" y="836712"/>
            <a:ext cx="1029714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CA" dirty="0" smtClean="0"/>
              <a:t>Le mot clé est utilisé pour générer de façon aléatoire des valeurs simulées dans le modèle de simulation stochastique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CA" dirty="0" smtClean="0"/>
              <a:t>L’output doit être un output d’action et nom d’inventaire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CA" dirty="0" smtClean="0"/>
              <a:t>Ça forme d’utilisation est sous forme de contrainte standard:</a:t>
            </a:r>
          </a:p>
          <a:p>
            <a:pPr marL="1257300" lvl="2" indent="-342900">
              <a:buFont typeface="Wingdings" panose="05000000000000000000" pitchFamily="2" charset="2"/>
              <a:buChar char="Ø"/>
            </a:pPr>
            <a:r>
              <a:rPr lang="fr-CA" dirty="0" smtClean="0"/>
              <a:t>_RANDOM(</a:t>
            </a:r>
            <a:r>
              <a:rPr lang="fr-CA" dirty="0" err="1" smtClean="0"/>
              <a:t>outputaction</a:t>
            </a:r>
            <a:r>
              <a:rPr lang="fr-CA" dirty="0" smtClean="0"/>
              <a:t>) &lt;= 50 1.._LENGTH</a:t>
            </a:r>
          </a:p>
          <a:p>
            <a:pPr marL="1257300" lvl="2" indent="-342900">
              <a:buFont typeface="Wingdings" panose="05000000000000000000" pitchFamily="2" charset="2"/>
              <a:buChar char="Ø"/>
            </a:pPr>
            <a:r>
              <a:rPr lang="fr-CA" dirty="0" smtClean="0"/>
              <a:t>_</a:t>
            </a:r>
            <a:r>
              <a:rPr lang="fr-CA" dirty="0"/>
              <a:t>RANDOM(</a:t>
            </a:r>
            <a:r>
              <a:rPr lang="fr-CA" dirty="0" err="1"/>
              <a:t>outputaction</a:t>
            </a:r>
            <a:r>
              <a:rPr lang="fr-CA" dirty="0"/>
              <a:t>) </a:t>
            </a:r>
            <a:r>
              <a:rPr lang="fr-CA" dirty="0" smtClean="0"/>
              <a:t> &gt;= </a:t>
            </a:r>
            <a:r>
              <a:rPr lang="fr-CA" dirty="0"/>
              <a:t>100 1.._</a:t>
            </a:r>
            <a:r>
              <a:rPr lang="fr-CA" dirty="0" smtClean="0"/>
              <a:t>LENGTH</a:t>
            </a:r>
          </a:p>
          <a:p>
            <a:pPr marL="1714500" lvl="3" indent="-342900">
              <a:buFont typeface="Wingdings" panose="05000000000000000000" pitchFamily="2" charset="2"/>
              <a:buChar char="Ø"/>
            </a:pPr>
            <a:r>
              <a:rPr lang="fr-CA" dirty="0" smtClean="0"/>
              <a:t>Avec ces deux contraintes, un chiffre aléatoire entre 100 et 100 sera généré pour les périodes 1.._LENGTH</a:t>
            </a:r>
          </a:p>
        </p:txBody>
      </p:sp>
    </p:spTree>
    <p:extLst>
      <p:ext uri="{BB962C8B-B14F-4D97-AF65-F5344CB8AC3E}">
        <p14:creationId xmlns:p14="http://schemas.microsoft.com/office/powerpoint/2010/main" val="2611931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9" dur="indefinite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0" dur="indefinite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2">
            <a:extLst>
              <a:ext uri="{FF2B5EF4-FFF2-40B4-BE49-F238E27FC236}">
                <a16:creationId xmlns="" xmlns:a16="http://schemas.microsoft.com/office/drawing/2014/main" id="{2C64CE8F-6DC1-7B46-AA41-065734F9FFF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6737" y="74712"/>
            <a:ext cx="10363200" cy="762000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fr-CA" altLang="fr-FR" dirty="0"/>
              <a:t/>
            </a:r>
            <a:br>
              <a:rPr lang="fr-CA" altLang="fr-FR" dirty="0"/>
            </a:br>
            <a:r>
              <a:rPr lang="fr-CA" dirty="0" smtClean="0"/>
              <a:t>La </a:t>
            </a:r>
            <a:r>
              <a:rPr lang="fr-CA" dirty="0" err="1" smtClean="0"/>
              <a:t>re</a:t>
            </a:r>
            <a:r>
              <a:rPr lang="fr-CA" dirty="0" smtClean="0"/>
              <a:t>-planification: Le sous modèle tactique</a:t>
            </a:r>
            <a:endParaRPr lang="fr-CA" altLang="fr-FR" dirty="0"/>
          </a:p>
        </p:txBody>
      </p:sp>
      <p:sp>
        <p:nvSpPr>
          <p:cNvPr id="10243" name="Espace réservé du numéro de diapositive 1">
            <a:extLst>
              <a:ext uri="{FF2B5EF4-FFF2-40B4-BE49-F238E27FC236}">
                <a16:creationId xmlns="" xmlns:a16="http://schemas.microsoft.com/office/drawing/2014/main" id="{A32D7E7E-5EC9-B640-8806-5F060AD25E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1pPr>
            <a:lvl2pPr marL="742950" indent="-285750">
              <a:spcBef>
                <a:spcPct val="20000"/>
              </a:spcBef>
              <a:buSzPct val="90000"/>
              <a:buFont typeface="Courier New" panose="02070309020205020404" pitchFamily="49" charset="0"/>
              <a:buBlip>
                <a:blip r:embed="rId2"/>
              </a:buBlip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2pPr>
            <a:lvl3pPr marL="1143000" indent="-228600">
              <a:spcBef>
                <a:spcPct val="20000"/>
              </a:spcBef>
              <a:buSzPct val="70000"/>
              <a:buBlip>
                <a:blip r:embed="rId2"/>
              </a:buBlip>
              <a:defRPr sz="20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9pPr>
          </a:lstStyle>
          <a:p>
            <a:pPr>
              <a:spcBef>
                <a:spcPct val="0"/>
              </a:spcBef>
            </a:pPr>
            <a:fld id="{9FBA7238-3D46-9545-868D-82165EA7AAB4}" type="slidenum">
              <a:rPr lang="fr-FR" altLang="fr-FR" sz="1300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14</a:t>
            </a:fld>
            <a:endParaRPr lang="fr-FR" altLang="fr-FR" sz="1100">
              <a:solidFill>
                <a:srgbClr val="000000"/>
              </a:solidFill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551384" y="760059"/>
            <a:ext cx="1029714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Modèle d’optimisation par programmation linéaire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Son </a:t>
            </a:r>
            <a:r>
              <a:rPr lang="fr-CA" b="1" u="sng" dirty="0" smtClean="0"/>
              <a:t>horizon</a:t>
            </a:r>
            <a:r>
              <a:rPr lang="fr-CA" dirty="0" smtClean="0"/>
              <a:t> de planification est de </a:t>
            </a:r>
            <a:r>
              <a:rPr lang="fr-CA" b="1" u="sng" dirty="0" smtClean="0"/>
              <a:t>seulement 1 période</a:t>
            </a:r>
            <a:endParaRPr lang="fr-CA" dirty="0" smtClean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Sa référence en P1 est toujours la période de </a:t>
            </a:r>
            <a:r>
              <a:rPr lang="fr-CA" dirty="0" err="1" smtClean="0"/>
              <a:t>re-plannification</a:t>
            </a:r>
            <a:endParaRPr lang="fr-CA" dirty="0" smtClean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b="1" u="sng" dirty="0" smtClean="0"/>
              <a:t>Deux nouveau </a:t>
            </a:r>
            <a:r>
              <a:rPr lang="fr-CA" b="1" u="sng" dirty="0"/>
              <a:t>mots clés: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CA" b="1" u="sng" dirty="0" smtClean="0"/>
              <a:t>_SETFROMGLOBAL(RATIO)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CA" dirty="0" smtClean="0"/>
              <a:t>Ce mots clés est utilisé pour ajuster la contrainte du modèle à l’aide de la valeur déterminée par le modèle stratégique.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CA" b="1" u="sng" dirty="0" smtClean="0"/>
              <a:t>_SETGLOBALSCHEDULE(RATIO)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CA" dirty="0"/>
              <a:t>Ce mots clés </a:t>
            </a:r>
            <a:r>
              <a:rPr lang="fr-CA" dirty="0" smtClean="0"/>
              <a:t>permet d’inclure la solution du modèle stratégique au modèle tactique à l’aide d’un poids dans l’objectif du modèle.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2840199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9" dur="indefinite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0" dur="indefinite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4" dur="indefinite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5" dur="indefinite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2">
            <a:extLst>
              <a:ext uri="{FF2B5EF4-FFF2-40B4-BE49-F238E27FC236}">
                <a16:creationId xmlns="" xmlns:a16="http://schemas.microsoft.com/office/drawing/2014/main" id="{2C64CE8F-6DC1-7B46-AA41-065734F9FFF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6737" y="74712"/>
            <a:ext cx="10363200" cy="762000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fr-CA" altLang="fr-FR" dirty="0"/>
              <a:t/>
            </a:r>
            <a:br>
              <a:rPr lang="fr-CA" altLang="fr-FR" dirty="0"/>
            </a:br>
            <a:r>
              <a:rPr lang="fr-CA" dirty="0" smtClean="0"/>
              <a:t>La </a:t>
            </a:r>
            <a:r>
              <a:rPr lang="fr-CA" dirty="0" err="1" smtClean="0"/>
              <a:t>re</a:t>
            </a:r>
            <a:r>
              <a:rPr lang="fr-CA" dirty="0" smtClean="0"/>
              <a:t>-planification: Les résultats</a:t>
            </a:r>
            <a:endParaRPr lang="fr-CA" altLang="fr-FR" dirty="0"/>
          </a:p>
        </p:txBody>
      </p:sp>
      <p:sp>
        <p:nvSpPr>
          <p:cNvPr id="10243" name="Espace réservé du numéro de diapositive 1">
            <a:extLst>
              <a:ext uri="{FF2B5EF4-FFF2-40B4-BE49-F238E27FC236}">
                <a16:creationId xmlns="" xmlns:a16="http://schemas.microsoft.com/office/drawing/2014/main" id="{A32D7E7E-5EC9-B640-8806-5F060AD25E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1pPr>
            <a:lvl2pPr marL="742950" indent="-285750">
              <a:spcBef>
                <a:spcPct val="20000"/>
              </a:spcBef>
              <a:buSzPct val="90000"/>
              <a:buFont typeface="Courier New" panose="02070309020205020404" pitchFamily="49" charset="0"/>
              <a:buBlip>
                <a:blip r:embed="rId2"/>
              </a:buBlip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2pPr>
            <a:lvl3pPr marL="1143000" indent="-228600">
              <a:spcBef>
                <a:spcPct val="20000"/>
              </a:spcBef>
              <a:buSzPct val="70000"/>
              <a:buBlip>
                <a:blip r:embed="rId2"/>
              </a:buBlip>
              <a:defRPr sz="20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9pPr>
          </a:lstStyle>
          <a:p>
            <a:pPr>
              <a:spcBef>
                <a:spcPct val="0"/>
              </a:spcBef>
            </a:pPr>
            <a:fld id="{9FBA7238-3D46-9545-868D-82165EA7AAB4}" type="slidenum">
              <a:rPr lang="fr-FR" altLang="fr-FR" sz="1300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15</a:t>
            </a:fld>
            <a:endParaRPr lang="fr-FR" altLang="fr-FR" sz="1100">
              <a:solidFill>
                <a:srgbClr val="000000"/>
              </a:solidFill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551384" y="760059"/>
            <a:ext cx="1029714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Trois sous-modèles: donc 3 fichiers de résultats brute (1 par modèle)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Un fichier de probabilité (1 seule)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Les fichiers de résultats supporte n’importe quel format de GDAL (CSV,DBF…et autres)</a:t>
            </a: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3432" y="2776240"/>
            <a:ext cx="7809594" cy="477651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575590" y="2329719"/>
            <a:ext cx="102971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Résultats par modèle (colonnes):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1279215" y="3358468"/>
            <a:ext cx="102971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Itération: réplica (réplica 0 est le modèle stratégique de base)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1279215" y="3654675"/>
            <a:ext cx="102971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Période: Période de </a:t>
            </a:r>
            <a:r>
              <a:rPr lang="fr-CA" dirty="0" err="1" smtClean="0"/>
              <a:t>re</a:t>
            </a:r>
            <a:r>
              <a:rPr lang="fr-CA" dirty="0" smtClean="0"/>
              <a:t>-planification 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1279215" y="3957456"/>
            <a:ext cx="102971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Output: Nom du output</a:t>
            </a:r>
          </a:p>
        </p:txBody>
      </p:sp>
      <p:sp>
        <p:nvSpPr>
          <p:cNvPr id="11" name="ZoneTexte 10"/>
          <p:cNvSpPr txBox="1"/>
          <p:nvPr/>
        </p:nvSpPr>
        <p:spPr>
          <a:xfrm>
            <a:off x="1279215" y="4284391"/>
            <a:ext cx="102971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Value: Valeur du output</a:t>
            </a:r>
          </a:p>
        </p:txBody>
      </p:sp>
      <p:sp>
        <p:nvSpPr>
          <p:cNvPr id="12" name="ZoneTexte 11"/>
          <p:cNvSpPr txBox="1"/>
          <p:nvPr/>
        </p:nvSpPr>
        <p:spPr>
          <a:xfrm>
            <a:off x="1279215" y="4631135"/>
            <a:ext cx="102971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Type: Type de output (total ou par développement)</a:t>
            </a:r>
          </a:p>
        </p:txBody>
      </p:sp>
    </p:spTree>
    <p:extLst>
      <p:ext uri="{BB962C8B-B14F-4D97-AF65-F5344CB8AC3E}">
        <p14:creationId xmlns:p14="http://schemas.microsoft.com/office/powerpoint/2010/main" val="1968639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9" dur="indefinite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0" dur="indefinite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6" dur="indefinite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7" dur="indefinite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5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6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2" dur="indefinite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3" dur="indefinite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9" dur="indefinite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0" dur="indefinite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6" dur="indefinite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7" dur="indefinite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3" dur="indefinite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64" dur="indefinite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2">
            <a:extLst>
              <a:ext uri="{FF2B5EF4-FFF2-40B4-BE49-F238E27FC236}">
                <a16:creationId xmlns="" xmlns:a16="http://schemas.microsoft.com/office/drawing/2014/main" id="{2C64CE8F-6DC1-7B46-AA41-065734F9FFF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6737" y="74712"/>
            <a:ext cx="10363200" cy="762000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fr-CA" altLang="fr-FR" dirty="0"/>
              <a:t/>
            </a:r>
            <a:br>
              <a:rPr lang="fr-CA" altLang="fr-FR" dirty="0"/>
            </a:br>
            <a:r>
              <a:rPr lang="fr-CA" dirty="0" smtClean="0"/>
              <a:t>La </a:t>
            </a:r>
            <a:r>
              <a:rPr lang="fr-CA" dirty="0" err="1" smtClean="0"/>
              <a:t>re</a:t>
            </a:r>
            <a:r>
              <a:rPr lang="fr-CA" dirty="0" smtClean="0"/>
              <a:t>-planification: Le fichier de probabilité</a:t>
            </a:r>
            <a:endParaRPr lang="fr-CA" altLang="fr-FR" dirty="0"/>
          </a:p>
        </p:txBody>
      </p:sp>
      <p:sp>
        <p:nvSpPr>
          <p:cNvPr id="10243" name="Espace réservé du numéro de diapositive 1">
            <a:extLst>
              <a:ext uri="{FF2B5EF4-FFF2-40B4-BE49-F238E27FC236}">
                <a16:creationId xmlns="" xmlns:a16="http://schemas.microsoft.com/office/drawing/2014/main" id="{A32D7E7E-5EC9-B640-8806-5F060AD25E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1pPr>
            <a:lvl2pPr marL="742950" indent="-285750">
              <a:spcBef>
                <a:spcPct val="20000"/>
              </a:spcBef>
              <a:buSzPct val="90000"/>
              <a:buFont typeface="Courier New" panose="02070309020205020404" pitchFamily="49" charset="0"/>
              <a:buBlip>
                <a:blip r:embed="rId2"/>
              </a:buBlip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2pPr>
            <a:lvl3pPr marL="1143000" indent="-228600">
              <a:spcBef>
                <a:spcPct val="20000"/>
              </a:spcBef>
              <a:buSzPct val="70000"/>
              <a:buBlip>
                <a:blip r:embed="rId2"/>
              </a:buBlip>
              <a:defRPr sz="20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9pPr>
          </a:lstStyle>
          <a:p>
            <a:pPr>
              <a:spcBef>
                <a:spcPct val="0"/>
              </a:spcBef>
            </a:pPr>
            <a:fld id="{9FBA7238-3D46-9545-868D-82165EA7AAB4}" type="slidenum">
              <a:rPr lang="fr-FR" altLang="fr-FR" sz="1300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16</a:t>
            </a:fld>
            <a:endParaRPr lang="fr-FR" altLang="fr-FR" sz="1100">
              <a:solidFill>
                <a:srgbClr val="000000"/>
              </a:solidFill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711855" y="881943"/>
            <a:ext cx="102971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/>
              <a:t>Un seul fichier (</a:t>
            </a:r>
            <a:r>
              <a:rPr lang="fr-CA" dirty="0" err="1"/>
              <a:t>outputsdrift</a:t>
            </a:r>
            <a:r>
              <a:rPr lang="fr-CA" dirty="0"/>
              <a:t>) (colonnes</a:t>
            </a:r>
            <a:r>
              <a:rPr lang="fr-CA" dirty="0" smtClean="0"/>
              <a:t>):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1426703" y="1869648"/>
            <a:ext cx="102971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Période: Période de </a:t>
            </a:r>
            <a:r>
              <a:rPr lang="fr-CA" dirty="0" err="1" smtClean="0"/>
              <a:t>re</a:t>
            </a:r>
            <a:r>
              <a:rPr lang="fr-CA" dirty="0" smtClean="0"/>
              <a:t>-planification 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1415480" y="2242705"/>
            <a:ext cx="102971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Output: Nom du output</a:t>
            </a:r>
          </a:p>
        </p:txBody>
      </p:sp>
      <p:sp>
        <p:nvSpPr>
          <p:cNvPr id="11" name="ZoneTexte 10"/>
          <p:cNvSpPr txBox="1"/>
          <p:nvPr/>
        </p:nvSpPr>
        <p:spPr>
          <a:xfrm>
            <a:off x="1436305" y="2579469"/>
            <a:ext cx="102971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err="1" smtClean="0"/>
              <a:t>LowerProbability</a:t>
            </a:r>
            <a:r>
              <a:rPr lang="fr-CA" dirty="0" smtClean="0"/>
              <a:t>: Probabilité de rester à l’intérieur de l’intervalle inférieur du ratio d'éloignement (drift)</a:t>
            </a:r>
          </a:p>
        </p:txBody>
      </p:sp>
      <p:sp>
        <p:nvSpPr>
          <p:cNvPr id="12" name="ZoneTexte 11"/>
          <p:cNvSpPr txBox="1"/>
          <p:nvPr/>
        </p:nvSpPr>
        <p:spPr>
          <a:xfrm>
            <a:off x="1415480" y="4272529"/>
            <a:ext cx="102971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Drift: Ratio d’éloignement de la solution du modèle stratégique initial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681" y="1353209"/>
            <a:ext cx="9547980" cy="483999"/>
          </a:xfrm>
          <a:prstGeom prst="rect">
            <a:avLst/>
          </a:prstGeom>
        </p:spPr>
      </p:pic>
      <p:sp>
        <p:nvSpPr>
          <p:cNvPr id="13" name="ZoneTexte 12"/>
          <p:cNvSpPr txBox="1"/>
          <p:nvPr/>
        </p:nvSpPr>
        <p:spPr>
          <a:xfrm>
            <a:off x="1457807" y="3395659"/>
            <a:ext cx="102971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err="1" smtClean="0"/>
              <a:t>UpperProbability</a:t>
            </a:r>
            <a:r>
              <a:rPr lang="fr-CA" dirty="0" smtClean="0"/>
              <a:t>: </a:t>
            </a:r>
            <a:r>
              <a:rPr lang="fr-CA" dirty="0"/>
              <a:t>Probabilité de rester à l’intérieur de l’intervalle </a:t>
            </a:r>
            <a:r>
              <a:rPr lang="fr-CA" dirty="0" smtClean="0"/>
              <a:t>supérieur </a:t>
            </a:r>
            <a:r>
              <a:rPr lang="fr-CA" dirty="0"/>
              <a:t>du </a:t>
            </a:r>
            <a:r>
              <a:rPr lang="fr-CA" dirty="0" smtClean="0"/>
              <a:t>ratio </a:t>
            </a:r>
            <a:r>
              <a:rPr lang="fr-CA" dirty="0"/>
              <a:t>d'éloignement (drift)</a:t>
            </a:r>
            <a:endParaRPr lang="fr-CA" dirty="0" smtClean="0"/>
          </a:p>
        </p:txBody>
      </p:sp>
      <p:sp>
        <p:nvSpPr>
          <p:cNvPr id="15" name="ZoneTexte 14"/>
          <p:cNvSpPr txBox="1"/>
          <p:nvPr/>
        </p:nvSpPr>
        <p:spPr>
          <a:xfrm>
            <a:off x="947427" y="4758243"/>
            <a:ext cx="102971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Plus vous faire d’itérations (ou réplicas) de </a:t>
            </a:r>
            <a:r>
              <a:rPr lang="fr-CA" dirty="0" err="1" smtClean="0"/>
              <a:t>re</a:t>
            </a:r>
            <a:r>
              <a:rPr lang="fr-CA" dirty="0" smtClean="0"/>
              <a:t>-planification et plus vos probabilités vont êtres solide et stable dans le temps</a:t>
            </a:r>
          </a:p>
        </p:txBody>
      </p:sp>
    </p:spTree>
    <p:extLst>
      <p:ext uri="{BB962C8B-B14F-4D97-AF65-F5344CB8AC3E}">
        <p14:creationId xmlns:p14="http://schemas.microsoft.com/office/powerpoint/2010/main" val="4118042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4" dur="indefinite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5" dur="indefinite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1" dur="indefinite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2" dur="indefinite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8" dur="indefinite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9" dur="indefinite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5" dur="indefinite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6" dur="indefinite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2" dur="indefinite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3" dur="indefinite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9" dur="indefinite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0" dur="indefinite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2">
            <a:extLst>
              <a:ext uri="{FF2B5EF4-FFF2-40B4-BE49-F238E27FC236}">
                <a16:creationId xmlns="" xmlns:a16="http://schemas.microsoft.com/office/drawing/2014/main" id="{2C64CE8F-6DC1-7B46-AA41-065734F9FFF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6737" y="74712"/>
            <a:ext cx="10363200" cy="762000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fr-CA" altLang="fr-FR" dirty="0"/>
              <a:t/>
            </a:r>
            <a:br>
              <a:rPr lang="fr-CA" altLang="fr-FR" dirty="0"/>
            </a:br>
            <a:r>
              <a:rPr lang="fr-CA" dirty="0" smtClean="0"/>
              <a:t>La </a:t>
            </a:r>
            <a:r>
              <a:rPr lang="fr-CA" dirty="0" err="1" smtClean="0"/>
              <a:t>re</a:t>
            </a:r>
            <a:r>
              <a:rPr lang="fr-CA" dirty="0" smtClean="0"/>
              <a:t>-planification: </a:t>
            </a:r>
            <a:r>
              <a:rPr lang="fr-CA" dirty="0" err="1" smtClean="0"/>
              <a:t>Lowerprobability</a:t>
            </a:r>
            <a:endParaRPr lang="fr-CA" altLang="fr-FR" dirty="0"/>
          </a:p>
        </p:txBody>
      </p:sp>
      <p:sp>
        <p:nvSpPr>
          <p:cNvPr id="10243" name="Espace réservé du numéro de diapositive 1">
            <a:extLst>
              <a:ext uri="{FF2B5EF4-FFF2-40B4-BE49-F238E27FC236}">
                <a16:creationId xmlns="" xmlns:a16="http://schemas.microsoft.com/office/drawing/2014/main" id="{A32D7E7E-5EC9-B640-8806-5F060AD25E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1pPr>
            <a:lvl2pPr marL="742950" indent="-285750">
              <a:spcBef>
                <a:spcPct val="20000"/>
              </a:spcBef>
              <a:buSzPct val="90000"/>
              <a:buFont typeface="Courier New" panose="02070309020205020404" pitchFamily="49" charset="0"/>
              <a:buBlip>
                <a:blip r:embed="rId2"/>
              </a:buBlip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2pPr>
            <a:lvl3pPr marL="1143000" indent="-228600">
              <a:spcBef>
                <a:spcPct val="20000"/>
              </a:spcBef>
              <a:buSzPct val="70000"/>
              <a:buBlip>
                <a:blip r:embed="rId2"/>
              </a:buBlip>
              <a:defRPr sz="20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9pPr>
          </a:lstStyle>
          <a:p>
            <a:pPr>
              <a:spcBef>
                <a:spcPct val="0"/>
              </a:spcBef>
            </a:pPr>
            <a:fld id="{9FBA7238-3D46-9545-868D-82165EA7AAB4}" type="slidenum">
              <a:rPr lang="fr-FR" altLang="fr-FR" sz="1300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17</a:t>
            </a:fld>
            <a:endParaRPr lang="fr-FR" altLang="fr-FR" sz="1100">
              <a:solidFill>
                <a:srgbClr val="000000"/>
              </a:solidFill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711855" y="881943"/>
            <a:ext cx="102971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Prenons la possibilité forestière :</a:t>
            </a:r>
          </a:p>
        </p:txBody>
      </p:sp>
      <p:sp>
        <p:nvSpPr>
          <p:cNvPr id="12" name="ZoneTexte 11"/>
          <p:cNvSpPr txBox="1"/>
          <p:nvPr/>
        </p:nvSpPr>
        <p:spPr>
          <a:xfrm>
            <a:off x="1462808" y="2647418"/>
            <a:ext cx="108978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Ma probabilité de rester au dessus de 700 M3 jusqu’à la période 1 est de 100%</a:t>
            </a:r>
          </a:p>
        </p:txBody>
      </p:sp>
      <p:sp>
        <p:nvSpPr>
          <p:cNvPr id="13" name="ZoneTexte 12"/>
          <p:cNvSpPr txBox="1"/>
          <p:nvPr/>
        </p:nvSpPr>
        <p:spPr>
          <a:xfrm>
            <a:off x="983432" y="1389780"/>
            <a:ext cx="102971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Si à l’ignition votre modèle stratégique donne 1000 m3</a:t>
            </a:r>
          </a:p>
        </p:txBody>
      </p:sp>
      <p:sp>
        <p:nvSpPr>
          <p:cNvPr id="14" name="ZoneTexte 13"/>
          <p:cNvSpPr txBox="1"/>
          <p:nvPr/>
        </p:nvSpPr>
        <p:spPr>
          <a:xfrm>
            <a:off x="983432" y="1816421"/>
            <a:ext cx="102971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Pour la période 1 si vous obtenez une probabilité de maintien de 1 pour un drift de 0.3 cela veux dire:</a:t>
            </a:r>
          </a:p>
        </p:txBody>
      </p:sp>
      <p:sp>
        <p:nvSpPr>
          <p:cNvPr id="16" name="ZoneTexte 15"/>
          <p:cNvSpPr txBox="1"/>
          <p:nvPr/>
        </p:nvSpPr>
        <p:spPr>
          <a:xfrm>
            <a:off x="1471252" y="4470211"/>
            <a:ext cx="102971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Ma probabilité de rester au dessus de 500 M3 jusqu’à la période 10 est de 60%</a:t>
            </a:r>
          </a:p>
        </p:txBody>
      </p:sp>
      <p:sp>
        <p:nvSpPr>
          <p:cNvPr id="17" name="ZoneTexte 16"/>
          <p:cNvSpPr txBox="1"/>
          <p:nvPr/>
        </p:nvSpPr>
        <p:spPr>
          <a:xfrm>
            <a:off x="998712" y="3551583"/>
            <a:ext cx="102971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Pour la période 10 si vous obtenez une probabilité de maintien de 0.6 pour un drift de 0.5 cela veux dire:</a:t>
            </a:r>
          </a:p>
        </p:txBody>
      </p:sp>
    </p:spTree>
    <p:extLst>
      <p:ext uri="{BB962C8B-B14F-4D97-AF65-F5344CB8AC3E}">
        <p14:creationId xmlns:p14="http://schemas.microsoft.com/office/powerpoint/2010/main" val="4074575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4" dur="indefinite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5" dur="indefinite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7" dur="indefinite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8" dur="indefinite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allAtOnce"/>
      <p:bldP spid="14" grpId="0" build="allAtOnce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2">
            <a:extLst>
              <a:ext uri="{FF2B5EF4-FFF2-40B4-BE49-F238E27FC236}">
                <a16:creationId xmlns="" xmlns:a16="http://schemas.microsoft.com/office/drawing/2014/main" id="{2C64CE8F-6DC1-7B46-AA41-065734F9FFF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6737" y="74712"/>
            <a:ext cx="10363200" cy="762000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fr-CA" altLang="fr-FR" dirty="0"/>
              <a:t/>
            </a:r>
            <a:br>
              <a:rPr lang="fr-CA" altLang="fr-FR" dirty="0"/>
            </a:br>
            <a:r>
              <a:rPr lang="fr-CA" dirty="0" smtClean="0"/>
              <a:t>La </a:t>
            </a:r>
            <a:r>
              <a:rPr lang="fr-CA" dirty="0" err="1" smtClean="0"/>
              <a:t>re</a:t>
            </a:r>
            <a:r>
              <a:rPr lang="fr-CA" dirty="0" smtClean="0"/>
              <a:t>-planification: </a:t>
            </a:r>
            <a:r>
              <a:rPr lang="fr-CA" dirty="0" err="1" smtClean="0"/>
              <a:t>Lowerprobability</a:t>
            </a:r>
            <a:endParaRPr lang="fr-CA" altLang="fr-FR" dirty="0"/>
          </a:p>
        </p:txBody>
      </p:sp>
      <p:sp>
        <p:nvSpPr>
          <p:cNvPr id="10243" name="Espace réservé du numéro de diapositive 1">
            <a:extLst>
              <a:ext uri="{FF2B5EF4-FFF2-40B4-BE49-F238E27FC236}">
                <a16:creationId xmlns="" xmlns:a16="http://schemas.microsoft.com/office/drawing/2014/main" id="{A32D7E7E-5EC9-B640-8806-5F060AD25E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1pPr>
            <a:lvl2pPr marL="742950" indent="-285750">
              <a:spcBef>
                <a:spcPct val="20000"/>
              </a:spcBef>
              <a:buSzPct val="90000"/>
              <a:buFont typeface="Courier New" panose="02070309020205020404" pitchFamily="49" charset="0"/>
              <a:buBlip>
                <a:blip r:embed="rId2"/>
              </a:buBlip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2pPr>
            <a:lvl3pPr marL="1143000" indent="-228600">
              <a:spcBef>
                <a:spcPct val="20000"/>
              </a:spcBef>
              <a:buSzPct val="70000"/>
              <a:buBlip>
                <a:blip r:embed="rId2"/>
              </a:buBlip>
              <a:defRPr sz="20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9pPr>
          </a:lstStyle>
          <a:p>
            <a:pPr>
              <a:spcBef>
                <a:spcPct val="0"/>
              </a:spcBef>
            </a:pPr>
            <a:fld id="{9FBA7238-3D46-9545-868D-82165EA7AAB4}" type="slidenum">
              <a:rPr lang="fr-FR" altLang="fr-FR" sz="1300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18</a:t>
            </a:fld>
            <a:endParaRPr lang="fr-FR" altLang="fr-FR" sz="1100">
              <a:solidFill>
                <a:srgbClr val="000000"/>
              </a:solidFill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711855" y="881943"/>
            <a:ext cx="102971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Prenons la possibilité forestière du modèle exemple:</a:t>
            </a:r>
          </a:p>
        </p:txBody>
      </p:sp>
      <p:graphicFrame>
        <p:nvGraphicFramePr>
          <p:cNvPr id="11" name="Graphique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01936855"/>
              </p:ext>
            </p:extLst>
          </p:nvPr>
        </p:nvGraphicFramePr>
        <p:xfrm>
          <a:off x="2063552" y="1556792"/>
          <a:ext cx="7272808" cy="38884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495172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2">
            <a:extLst>
              <a:ext uri="{FF2B5EF4-FFF2-40B4-BE49-F238E27FC236}">
                <a16:creationId xmlns="" xmlns:a16="http://schemas.microsoft.com/office/drawing/2014/main" id="{2C64CE8F-6DC1-7B46-AA41-065734F9FFF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6737" y="74712"/>
            <a:ext cx="10363200" cy="762000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fr-CA" altLang="fr-FR" dirty="0"/>
              <a:t/>
            </a:r>
            <a:br>
              <a:rPr lang="fr-CA" altLang="fr-FR" dirty="0"/>
            </a:br>
            <a:r>
              <a:rPr lang="fr-CA" dirty="0" smtClean="0"/>
              <a:t>La </a:t>
            </a:r>
            <a:r>
              <a:rPr lang="fr-CA" dirty="0" err="1" smtClean="0"/>
              <a:t>re</a:t>
            </a:r>
            <a:r>
              <a:rPr lang="fr-CA" dirty="0" smtClean="0"/>
              <a:t>-planification: </a:t>
            </a:r>
            <a:r>
              <a:rPr lang="fr-CA" dirty="0" err="1" smtClean="0"/>
              <a:t>Upperprobability</a:t>
            </a:r>
            <a:endParaRPr lang="fr-CA" altLang="fr-FR" dirty="0"/>
          </a:p>
        </p:txBody>
      </p:sp>
      <p:sp>
        <p:nvSpPr>
          <p:cNvPr id="10243" name="Espace réservé du numéro de diapositive 1">
            <a:extLst>
              <a:ext uri="{FF2B5EF4-FFF2-40B4-BE49-F238E27FC236}">
                <a16:creationId xmlns="" xmlns:a16="http://schemas.microsoft.com/office/drawing/2014/main" id="{A32D7E7E-5EC9-B640-8806-5F060AD25E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1pPr>
            <a:lvl2pPr marL="742950" indent="-285750">
              <a:spcBef>
                <a:spcPct val="20000"/>
              </a:spcBef>
              <a:buSzPct val="90000"/>
              <a:buFont typeface="Courier New" panose="02070309020205020404" pitchFamily="49" charset="0"/>
              <a:buBlip>
                <a:blip r:embed="rId2"/>
              </a:buBlip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2pPr>
            <a:lvl3pPr marL="1143000" indent="-228600">
              <a:spcBef>
                <a:spcPct val="20000"/>
              </a:spcBef>
              <a:buSzPct val="70000"/>
              <a:buBlip>
                <a:blip r:embed="rId2"/>
              </a:buBlip>
              <a:defRPr sz="20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9pPr>
          </a:lstStyle>
          <a:p>
            <a:pPr>
              <a:spcBef>
                <a:spcPct val="0"/>
              </a:spcBef>
            </a:pPr>
            <a:fld id="{9FBA7238-3D46-9545-868D-82165EA7AAB4}" type="slidenum">
              <a:rPr lang="fr-FR" altLang="fr-FR" sz="1300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19</a:t>
            </a:fld>
            <a:endParaRPr lang="fr-FR" altLang="fr-FR" sz="1100">
              <a:solidFill>
                <a:srgbClr val="000000"/>
              </a:solidFill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711855" y="881943"/>
            <a:ext cx="102971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Prenons la possibilité forestière :</a:t>
            </a:r>
          </a:p>
        </p:txBody>
      </p:sp>
      <p:sp>
        <p:nvSpPr>
          <p:cNvPr id="12" name="ZoneTexte 11"/>
          <p:cNvSpPr txBox="1"/>
          <p:nvPr/>
        </p:nvSpPr>
        <p:spPr>
          <a:xfrm>
            <a:off x="1462808" y="2647418"/>
            <a:ext cx="108978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Ma probabilité de rester au dessous de 1300 M3 jusqu’à la période 1 est de 100%</a:t>
            </a:r>
          </a:p>
        </p:txBody>
      </p:sp>
      <p:sp>
        <p:nvSpPr>
          <p:cNvPr id="13" name="ZoneTexte 12"/>
          <p:cNvSpPr txBox="1"/>
          <p:nvPr/>
        </p:nvSpPr>
        <p:spPr>
          <a:xfrm>
            <a:off x="983432" y="1389780"/>
            <a:ext cx="102971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Si à l’ignition votre modèle stratégique donne 1000 m3</a:t>
            </a:r>
          </a:p>
        </p:txBody>
      </p:sp>
      <p:sp>
        <p:nvSpPr>
          <p:cNvPr id="14" name="ZoneTexte 13"/>
          <p:cNvSpPr txBox="1"/>
          <p:nvPr/>
        </p:nvSpPr>
        <p:spPr>
          <a:xfrm>
            <a:off x="983432" y="1816421"/>
            <a:ext cx="102971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Pour la période 1 si vous obtenez une probabilité de dépassement de 1 pour un drift de 0.3 cela veux dire:</a:t>
            </a:r>
          </a:p>
        </p:txBody>
      </p:sp>
      <p:sp>
        <p:nvSpPr>
          <p:cNvPr id="16" name="ZoneTexte 15"/>
          <p:cNvSpPr txBox="1"/>
          <p:nvPr/>
        </p:nvSpPr>
        <p:spPr>
          <a:xfrm>
            <a:off x="1471252" y="4470211"/>
            <a:ext cx="102971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Ma probabilité de rester au dessous de 1500 M3 jusqu’à la période 10 est de 60%</a:t>
            </a:r>
          </a:p>
        </p:txBody>
      </p:sp>
      <p:sp>
        <p:nvSpPr>
          <p:cNvPr id="17" name="ZoneTexte 16"/>
          <p:cNvSpPr txBox="1"/>
          <p:nvPr/>
        </p:nvSpPr>
        <p:spPr>
          <a:xfrm>
            <a:off x="998712" y="3551583"/>
            <a:ext cx="102971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Pour la période 10 si vous obtenez une probabilité de dépassement de 0.6 pour un drift de 0.5 cela veux dire:</a:t>
            </a:r>
          </a:p>
        </p:txBody>
      </p:sp>
    </p:spTree>
    <p:extLst>
      <p:ext uri="{BB962C8B-B14F-4D97-AF65-F5344CB8AC3E}">
        <p14:creationId xmlns:p14="http://schemas.microsoft.com/office/powerpoint/2010/main" val="1651418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4" dur="indefinite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5" dur="indefinite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7" dur="indefinite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8" dur="indefinite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allAtOnce"/>
      <p:bldP spid="14" grpId="0" build="allAtOnce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2">
            <a:extLst>
              <a:ext uri="{FF2B5EF4-FFF2-40B4-BE49-F238E27FC236}">
                <a16:creationId xmlns="" xmlns:a16="http://schemas.microsoft.com/office/drawing/2014/main" id="{2C64CE8F-6DC1-7B46-AA41-065734F9FFF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6737" y="74712"/>
            <a:ext cx="10363200" cy="762000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fr-CA" altLang="fr-FR" dirty="0"/>
              <a:t/>
            </a:r>
            <a:br>
              <a:rPr lang="fr-CA" altLang="fr-FR" dirty="0"/>
            </a:br>
            <a:r>
              <a:rPr lang="fr-CA" dirty="0" smtClean="0"/>
              <a:t>La </a:t>
            </a:r>
            <a:r>
              <a:rPr lang="fr-CA" dirty="0" err="1" smtClean="0"/>
              <a:t>re</a:t>
            </a:r>
            <a:r>
              <a:rPr lang="fr-CA" dirty="0"/>
              <a:t>-planification spatialement </a:t>
            </a:r>
            <a:r>
              <a:rPr lang="fr-CA" dirty="0" smtClean="0"/>
              <a:t>référencée permet:</a:t>
            </a:r>
            <a:endParaRPr lang="fr-CA" altLang="fr-FR" dirty="0"/>
          </a:p>
        </p:txBody>
      </p:sp>
      <p:sp>
        <p:nvSpPr>
          <p:cNvPr id="10243" name="Espace réservé du numéro de diapositive 1">
            <a:extLst>
              <a:ext uri="{FF2B5EF4-FFF2-40B4-BE49-F238E27FC236}">
                <a16:creationId xmlns="" xmlns:a16="http://schemas.microsoft.com/office/drawing/2014/main" id="{A32D7E7E-5EC9-B640-8806-5F060AD25E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1pPr>
            <a:lvl2pPr marL="742950" indent="-285750">
              <a:spcBef>
                <a:spcPct val="20000"/>
              </a:spcBef>
              <a:buSzPct val="90000"/>
              <a:buFont typeface="Courier New" panose="02070309020205020404" pitchFamily="49" charset="0"/>
              <a:buBlip>
                <a:blip r:embed="rId2"/>
              </a:buBlip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2pPr>
            <a:lvl3pPr marL="1143000" indent="-228600">
              <a:spcBef>
                <a:spcPct val="20000"/>
              </a:spcBef>
              <a:buSzPct val="70000"/>
              <a:buBlip>
                <a:blip r:embed="rId2"/>
              </a:buBlip>
              <a:defRPr sz="20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9pPr>
          </a:lstStyle>
          <a:p>
            <a:pPr>
              <a:spcBef>
                <a:spcPct val="0"/>
              </a:spcBef>
            </a:pPr>
            <a:fld id="{9FBA7238-3D46-9545-868D-82165EA7AAB4}" type="slidenum">
              <a:rPr lang="fr-FR" altLang="fr-FR" sz="1300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2</a:t>
            </a:fld>
            <a:endParaRPr lang="fr-FR" altLang="fr-FR" sz="1100">
              <a:solidFill>
                <a:srgbClr val="000000"/>
              </a:solidFill>
            </a:endParaRPr>
          </a:p>
        </p:txBody>
      </p:sp>
      <p:sp>
        <p:nvSpPr>
          <p:cNvPr id="31" name="ZoneTexte 30"/>
          <p:cNvSpPr txBox="1"/>
          <p:nvPr/>
        </p:nvSpPr>
        <p:spPr>
          <a:xfrm>
            <a:off x="84721" y="980728"/>
            <a:ext cx="1094521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CA" dirty="0" smtClean="0"/>
              <a:t>Analyses d’effet des perturbations naturelles (feux, TBE etc…)</a:t>
            </a:r>
          </a:p>
          <a:p>
            <a:pPr marL="1257300" lvl="2" indent="-342900">
              <a:buFont typeface="Wingdings" panose="05000000000000000000" pitchFamily="2" charset="2"/>
              <a:buChar char="Ø"/>
            </a:pPr>
            <a:r>
              <a:rPr lang="fr-CA" dirty="0" smtClean="0"/>
              <a:t>Quel est l’effet des feux (historique) sur les PF?</a:t>
            </a:r>
          </a:p>
          <a:p>
            <a:pPr marL="1257300" lvl="2" indent="-342900">
              <a:buFont typeface="Wingdings" panose="05000000000000000000" pitchFamily="2" charset="2"/>
              <a:buChar char="Ø"/>
            </a:pPr>
            <a:r>
              <a:rPr lang="fr-CA" dirty="0" smtClean="0"/>
              <a:t>Quel est l’effet d’une augmentation ou apparition/disparition/changement d’un évènement stochastique sur les PF?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CA" dirty="0" smtClean="0"/>
              <a:t>Analyses de dérapage (drift)</a:t>
            </a:r>
          </a:p>
          <a:p>
            <a:pPr marL="1257300" lvl="2" indent="-342900">
              <a:buFont typeface="Wingdings" panose="05000000000000000000" pitchFamily="2" charset="2"/>
              <a:buChar char="Ø"/>
            </a:pPr>
            <a:r>
              <a:rPr lang="fr-CA" dirty="0" smtClean="0"/>
              <a:t>Quel est l’effet de récolter seulement le résineux aux niveau tactique?</a:t>
            </a:r>
          </a:p>
          <a:p>
            <a:pPr marL="1257300" lvl="2" indent="-342900">
              <a:buFont typeface="Wingdings" panose="05000000000000000000" pitchFamily="2" charset="2"/>
              <a:buChar char="Ø"/>
            </a:pPr>
            <a:r>
              <a:rPr lang="fr-CA" dirty="0" smtClean="0"/>
              <a:t>Quel est l’effet d’éviter certain secteurs?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CA" dirty="0" smtClean="0"/>
              <a:t>Toutes analyses relationnel entre le secteur stratégique et tactique</a:t>
            </a:r>
          </a:p>
          <a:p>
            <a:pPr marL="1257300" lvl="2" indent="-342900">
              <a:buFont typeface="Wingdings" panose="05000000000000000000" pitchFamily="2" charset="2"/>
              <a:buChar char="Ø"/>
            </a:pPr>
            <a:r>
              <a:rPr lang="fr-CA" dirty="0" smtClean="0"/>
              <a:t>Quel est l’effet de ne pas communiquer ou communiquer certaine information au modèle tactique ou stratégique?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CA" dirty="0" smtClean="0"/>
              <a:t>Et plusieurs autre choses….</a:t>
            </a:r>
          </a:p>
        </p:txBody>
      </p:sp>
    </p:spTree>
    <p:extLst>
      <p:ext uri="{BB962C8B-B14F-4D97-AF65-F5344CB8AC3E}">
        <p14:creationId xmlns:p14="http://schemas.microsoft.com/office/powerpoint/2010/main" val="3609714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0" dur="indefinite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1" dur="indefinite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3" dur="indefinite"/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4" dur="indefinite"/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6" dur="indefinite"/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7" dur="indefinite"/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5" dur="indefinite"/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6" dur="indefinite"/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8" dur="indefinite"/>
                                        <p:tgtEl>
                                          <p:spTgt spid="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9" dur="indefinite"/>
                                        <p:tgtEl>
                                          <p:spTgt spid="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1" dur="indefinite"/>
                                        <p:tgtEl>
                                          <p:spTgt spid="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2" dur="indefinite"/>
                                        <p:tgtEl>
                                          <p:spTgt spid="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8" dur="indefinite"/>
                                        <p:tgtEl>
                                          <p:spTgt spid="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9" dur="indefinite"/>
                                        <p:tgtEl>
                                          <p:spTgt spid="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1" dur="indefinite"/>
                                        <p:tgtEl>
                                          <p:spTgt spid="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2" dur="indefinite"/>
                                        <p:tgtEl>
                                          <p:spTgt spid="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2">
            <a:extLst>
              <a:ext uri="{FF2B5EF4-FFF2-40B4-BE49-F238E27FC236}">
                <a16:creationId xmlns="" xmlns:a16="http://schemas.microsoft.com/office/drawing/2014/main" id="{2C64CE8F-6DC1-7B46-AA41-065734F9FFF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6737" y="74712"/>
            <a:ext cx="10363200" cy="762000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fr-CA" altLang="fr-FR" dirty="0"/>
              <a:t/>
            </a:r>
            <a:br>
              <a:rPr lang="fr-CA" altLang="fr-FR" dirty="0"/>
            </a:br>
            <a:r>
              <a:rPr lang="fr-CA" dirty="0" smtClean="0"/>
              <a:t>La </a:t>
            </a:r>
            <a:r>
              <a:rPr lang="fr-CA" dirty="0" err="1" smtClean="0"/>
              <a:t>re</a:t>
            </a:r>
            <a:r>
              <a:rPr lang="fr-CA" dirty="0" smtClean="0"/>
              <a:t>-planification: </a:t>
            </a:r>
            <a:r>
              <a:rPr lang="fr-CA" dirty="0" err="1" smtClean="0"/>
              <a:t>Upperprobability</a:t>
            </a:r>
            <a:endParaRPr lang="fr-CA" altLang="fr-FR" dirty="0"/>
          </a:p>
        </p:txBody>
      </p:sp>
      <p:sp>
        <p:nvSpPr>
          <p:cNvPr id="10243" name="Espace réservé du numéro de diapositive 1">
            <a:extLst>
              <a:ext uri="{FF2B5EF4-FFF2-40B4-BE49-F238E27FC236}">
                <a16:creationId xmlns="" xmlns:a16="http://schemas.microsoft.com/office/drawing/2014/main" id="{A32D7E7E-5EC9-B640-8806-5F060AD25E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1pPr>
            <a:lvl2pPr marL="742950" indent="-285750">
              <a:spcBef>
                <a:spcPct val="20000"/>
              </a:spcBef>
              <a:buSzPct val="90000"/>
              <a:buFont typeface="Courier New" panose="02070309020205020404" pitchFamily="49" charset="0"/>
              <a:buBlip>
                <a:blip r:embed="rId2"/>
              </a:buBlip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2pPr>
            <a:lvl3pPr marL="1143000" indent="-228600">
              <a:spcBef>
                <a:spcPct val="20000"/>
              </a:spcBef>
              <a:buSzPct val="70000"/>
              <a:buBlip>
                <a:blip r:embed="rId2"/>
              </a:buBlip>
              <a:defRPr sz="20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9pPr>
          </a:lstStyle>
          <a:p>
            <a:pPr>
              <a:spcBef>
                <a:spcPct val="0"/>
              </a:spcBef>
            </a:pPr>
            <a:fld id="{9FBA7238-3D46-9545-868D-82165EA7AAB4}" type="slidenum">
              <a:rPr lang="fr-FR" altLang="fr-FR" sz="1300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20</a:t>
            </a:fld>
            <a:endParaRPr lang="fr-FR" altLang="fr-FR" sz="1100">
              <a:solidFill>
                <a:srgbClr val="000000"/>
              </a:solidFill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711855" y="881943"/>
            <a:ext cx="102971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Prenons l’inventaire du modèle exemple:</a:t>
            </a:r>
          </a:p>
        </p:txBody>
      </p:sp>
      <p:graphicFrame>
        <p:nvGraphicFramePr>
          <p:cNvPr id="8" name="Graphique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31591946"/>
              </p:ext>
            </p:extLst>
          </p:nvPr>
        </p:nvGraphicFramePr>
        <p:xfrm>
          <a:off x="2207568" y="1700808"/>
          <a:ext cx="7776864" cy="41044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727776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2">
            <a:extLst>
              <a:ext uri="{FF2B5EF4-FFF2-40B4-BE49-F238E27FC236}">
                <a16:creationId xmlns="" xmlns:a16="http://schemas.microsoft.com/office/drawing/2014/main" id="{2C64CE8F-6DC1-7B46-AA41-065734F9FFF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6737" y="74712"/>
            <a:ext cx="10363200" cy="762000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fr-CA" altLang="fr-FR" dirty="0"/>
              <a:t/>
            </a:r>
            <a:br>
              <a:rPr lang="fr-CA" altLang="fr-FR" dirty="0"/>
            </a:br>
            <a:r>
              <a:rPr lang="fr-CA" dirty="0" smtClean="0"/>
              <a:t>La </a:t>
            </a:r>
            <a:r>
              <a:rPr lang="fr-CA" dirty="0" err="1" smtClean="0"/>
              <a:t>re</a:t>
            </a:r>
            <a:r>
              <a:rPr lang="fr-CA" dirty="0" smtClean="0"/>
              <a:t>-planification: les résultats</a:t>
            </a:r>
            <a:endParaRPr lang="fr-CA" altLang="fr-FR" dirty="0"/>
          </a:p>
        </p:txBody>
      </p:sp>
      <p:sp>
        <p:nvSpPr>
          <p:cNvPr id="10243" name="Espace réservé du numéro de diapositive 1">
            <a:extLst>
              <a:ext uri="{FF2B5EF4-FFF2-40B4-BE49-F238E27FC236}">
                <a16:creationId xmlns="" xmlns:a16="http://schemas.microsoft.com/office/drawing/2014/main" id="{A32D7E7E-5EC9-B640-8806-5F060AD25E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1pPr>
            <a:lvl2pPr marL="742950" indent="-285750">
              <a:spcBef>
                <a:spcPct val="20000"/>
              </a:spcBef>
              <a:buSzPct val="90000"/>
              <a:buFont typeface="Courier New" panose="02070309020205020404" pitchFamily="49" charset="0"/>
              <a:buBlip>
                <a:blip r:embed="rId2"/>
              </a:buBlip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2pPr>
            <a:lvl3pPr marL="1143000" indent="-228600">
              <a:spcBef>
                <a:spcPct val="20000"/>
              </a:spcBef>
              <a:buSzPct val="70000"/>
              <a:buBlip>
                <a:blip r:embed="rId2"/>
              </a:buBlip>
              <a:defRPr sz="20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9pPr>
          </a:lstStyle>
          <a:p>
            <a:pPr>
              <a:spcBef>
                <a:spcPct val="0"/>
              </a:spcBef>
            </a:pPr>
            <a:fld id="{9FBA7238-3D46-9545-868D-82165EA7AAB4}" type="slidenum">
              <a:rPr lang="fr-FR" altLang="fr-FR" sz="1300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21</a:t>
            </a:fld>
            <a:endParaRPr lang="fr-FR" altLang="fr-FR" sz="1100">
              <a:solidFill>
                <a:srgbClr val="000000"/>
              </a:solidFill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711855" y="881943"/>
            <a:ext cx="102971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Le fichier </a:t>
            </a:r>
            <a:r>
              <a:rPr lang="fr-CA" dirty="0" err="1" smtClean="0"/>
              <a:t>outputdrift</a:t>
            </a:r>
            <a:r>
              <a:rPr lang="fr-CA" dirty="0" smtClean="0"/>
              <a:t> est donc un fichier d’analyse de probabilités de maintient ou de dépassement calculé automatiquement par FMT</a:t>
            </a:r>
          </a:p>
        </p:txBody>
      </p:sp>
      <p:sp>
        <p:nvSpPr>
          <p:cNvPr id="14" name="ZoneTexte 13"/>
          <p:cNvSpPr txBox="1"/>
          <p:nvPr/>
        </p:nvSpPr>
        <p:spPr>
          <a:xfrm>
            <a:off x="732793" y="1758171"/>
            <a:ext cx="102971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Utilisez ces résultats déjà compilés pour valider qu’un scénario possède une meilleure probabilité de maintient ou dépassement meilleur qu’un autre</a:t>
            </a:r>
          </a:p>
        </p:txBody>
      </p:sp>
      <p:sp>
        <p:nvSpPr>
          <p:cNvPr id="17" name="ZoneTexte 16"/>
          <p:cNvSpPr txBox="1"/>
          <p:nvPr/>
        </p:nvSpPr>
        <p:spPr>
          <a:xfrm>
            <a:off x="721156" y="2883358"/>
            <a:ext cx="102971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Pour les analystes plus avancés vous pouvez utiliser les fichiers des 3 modèles pour faire des analyses complexes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721156" y="3639214"/>
            <a:ext cx="102971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Utilisez les fichiers des 3 modèles pour valider vos hypothèses et la communication qui se passe entre les 3 modèles</a:t>
            </a:r>
          </a:p>
        </p:txBody>
      </p:sp>
    </p:spTree>
    <p:extLst>
      <p:ext uri="{BB962C8B-B14F-4D97-AF65-F5344CB8AC3E}">
        <p14:creationId xmlns:p14="http://schemas.microsoft.com/office/powerpoint/2010/main" val="4083572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9" dur="indefinite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0" dur="indefinite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6" dur="indefinite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7" dur="indefinite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2">
            <a:extLst>
              <a:ext uri="{FF2B5EF4-FFF2-40B4-BE49-F238E27FC236}">
                <a16:creationId xmlns="" xmlns:a16="http://schemas.microsoft.com/office/drawing/2014/main" id="{2C64CE8F-6DC1-7B46-AA41-065734F9FFF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6737" y="74712"/>
            <a:ext cx="10363200" cy="762000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fr-CA" altLang="fr-FR" dirty="0"/>
              <a:t/>
            </a:r>
            <a:br>
              <a:rPr lang="fr-CA" altLang="fr-FR" dirty="0"/>
            </a:br>
            <a:r>
              <a:rPr lang="fr-CA" dirty="0" smtClean="0"/>
              <a:t>La </a:t>
            </a:r>
            <a:r>
              <a:rPr lang="fr-CA" dirty="0" err="1" smtClean="0"/>
              <a:t>re</a:t>
            </a:r>
            <a:r>
              <a:rPr lang="fr-CA" dirty="0" smtClean="0"/>
              <a:t>-planification: Exercice 1</a:t>
            </a:r>
            <a:endParaRPr lang="fr-CA" altLang="fr-FR" dirty="0"/>
          </a:p>
        </p:txBody>
      </p:sp>
      <p:sp>
        <p:nvSpPr>
          <p:cNvPr id="10243" name="Espace réservé du numéro de diapositive 1">
            <a:extLst>
              <a:ext uri="{FF2B5EF4-FFF2-40B4-BE49-F238E27FC236}">
                <a16:creationId xmlns="" xmlns:a16="http://schemas.microsoft.com/office/drawing/2014/main" id="{A32D7E7E-5EC9-B640-8806-5F060AD25E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1pPr>
            <a:lvl2pPr marL="742950" indent="-285750">
              <a:spcBef>
                <a:spcPct val="20000"/>
              </a:spcBef>
              <a:buSzPct val="90000"/>
              <a:buFont typeface="Courier New" panose="02070309020205020404" pitchFamily="49" charset="0"/>
              <a:buBlip>
                <a:blip r:embed="rId2"/>
              </a:buBlip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2pPr>
            <a:lvl3pPr marL="1143000" indent="-228600">
              <a:spcBef>
                <a:spcPct val="20000"/>
              </a:spcBef>
              <a:buSzPct val="70000"/>
              <a:buBlip>
                <a:blip r:embed="rId2"/>
              </a:buBlip>
              <a:defRPr sz="20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9pPr>
          </a:lstStyle>
          <a:p>
            <a:pPr>
              <a:spcBef>
                <a:spcPct val="0"/>
              </a:spcBef>
            </a:pPr>
            <a:fld id="{9FBA7238-3D46-9545-868D-82165EA7AAB4}" type="slidenum">
              <a:rPr lang="fr-FR" altLang="fr-FR" sz="1300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22</a:t>
            </a:fld>
            <a:endParaRPr lang="fr-FR" altLang="fr-FR" sz="1100">
              <a:solidFill>
                <a:srgbClr val="000000"/>
              </a:solidFill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711855" y="881943"/>
            <a:ext cx="102971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Avec le scénario </a:t>
            </a:r>
            <a:r>
              <a:rPr lang="fr-CA" b="1" u="sng" dirty="0" smtClean="0"/>
              <a:t>stratégique</a:t>
            </a:r>
            <a:r>
              <a:rPr lang="fr-CA" dirty="0" smtClean="0"/>
              <a:t> Globalex1 et </a:t>
            </a:r>
            <a:r>
              <a:rPr lang="fr-CA" b="1" u="sng" dirty="0" smtClean="0"/>
              <a:t>tactique</a:t>
            </a:r>
            <a:r>
              <a:rPr lang="fr-CA" dirty="0" smtClean="0"/>
              <a:t> Localex1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732793" y="1404512"/>
            <a:ext cx="102971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Avec une tolérance à la rupture de stock de 5%, quelle est la probabilité de maintenir OVOLREC jusqu’à la période 10?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6042" y="2838424"/>
            <a:ext cx="4584589" cy="2755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384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2">
            <a:extLst>
              <a:ext uri="{FF2B5EF4-FFF2-40B4-BE49-F238E27FC236}">
                <a16:creationId xmlns="" xmlns:a16="http://schemas.microsoft.com/office/drawing/2014/main" id="{2C64CE8F-6DC1-7B46-AA41-065734F9FFF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6737" y="74712"/>
            <a:ext cx="10363200" cy="762000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fr-CA" altLang="fr-FR" dirty="0"/>
              <a:t/>
            </a:r>
            <a:br>
              <a:rPr lang="fr-CA" altLang="fr-FR" dirty="0"/>
            </a:br>
            <a:r>
              <a:rPr lang="fr-CA" dirty="0" smtClean="0"/>
              <a:t>La </a:t>
            </a:r>
            <a:r>
              <a:rPr lang="fr-CA" dirty="0" err="1" smtClean="0"/>
              <a:t>re</a:t>
            </a:r>
            <a:r>
              <a:rPr lang="fr-CA" dirty="0" smtClean="0"/>
              <a:t>-planification: Exercice 2</a:t>
            </a:r>
            <a:endParaRPr lang="fr-CA" altLang="fr-FR" dirty="0"/>
          </a:p>
        </p:txBody>
      </p:sp>
      <p:sp>
        <p:nvSpPr>
          <p:cNvPr id="10243" name="Espace réservé du numéro de diapositive 1">
            <a:extLst>
              <a:ext uri="{FF2B5EF4-FFF2-40B4-BE49-F238E27FC236}">
                <a16:creationId xmlns="" xmlns:a16="http://schemas.microsoft.com/office/drawing/2014/main" id="{A32D7E7E-5EC9-B640-8806-5F060AD25E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1pPr>
            <a:lvl2pPr marL="742950" indent="-285750">
              <a:spcBef>
                <a:spcPct val="20000"/>
              </a:spcBef>
              <a:buSzPct val="90000"/>
              <a:buFont typeface="Courier New" panose="02070309020205020404" pitchFamily="49" charset="0"/>
              <a:buBlip>
                <a:blip r:embed="rId2"/>
              </a:buBlip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2pPr>
            <a:lvl3pPr marL="1143000" indent="-228600">
              <a:spcBef>
                <a:spcPct val="20000"/>
              </a:spcBef>
              <a:buSzPct val="70000"/>
              <a:buBlip>
                <a:blip r:embed="rId2"/>
              </a:buBlip>
              <a:defRPr sz="20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9pPr>
          </a:lstStyle>
          <a:p>
            <a:pPr>
              <a:spcBef>
                <a:spcPct val="0"/>
              </a:spcBef>
            </a:pPr>
            <a:fld id="{9FBA7238-3D46-9545-868D-82165EA7AAB4}" type="slidenum">
              <a:rPr lang="fr-FR" altLang="fr-FR" sz="1300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23</a:t>
            </a:fld>
            <a:endParaRPr lang="fr-FR" altLang="fr-FR" sz="1100">
              <a:solidFill>
                <a:srgbClr val="000000"/>
              </a:solidFill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711855" y="881943"/>
            <a:ext cx="102971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Avec le scénario </a:t>
            </a:r>
            <a:r>
              <a:rPr lang="fr-CA" b="1" u="sng" dirty="0" smtClean="0"/>
              <a:t>stratégique</a:t>
            </a:r>
            <a:r>
              <a:rPr lang="fr-CA" dirty="0" smtClean="0"/>
              <a:t> Globalex2 et </a:t>
            </a:r>
            <a:r>
              <a:rPr lang="fr-CA" b="1" u="sng" dirty="0" smtClean="0"/>
              <a:t>tactique</a:t>
            </a:r>
            <a:r>
              <a:rPr lang="fr-CA" dirty="0" smtClean="0"/>
              <a:t> Localex1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732793" y="1404512"/>
            <a:ext cx="102971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Forcez le modèle </a:t>
            </a:r>
            <a:r>
              <a:rPr lang="fr-CA" b="1" u="sng" dirty="0" smtClean="0"/>
              <a:t>stratégique</a:t>
            </a:r>
            <a:r>
              <a:rPr lang="fr-CA" dirty="0" smtClean="0"/>
              <a:t> à ne pas dépasser 20000 m</a:t>
            </a:r>
            <a:r>
              <a:rPr lang="fr-CA" baseline="30000" dirty="0" smtClean="0"/>
              <a:t>3</a:t>
            </a:r>
            <a:r>
              <a:rPr lang="fr-CA" dirty="0" smtClean="0"/>
              <a:t> de OVOLREC.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732793" y="2146778"/>
            <a:ext cx="102971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/>
              <a:t>Avec une tolérance à la rupture de stock de 5%, </a:t>
            </a:r>
            <a:r>
              <a:rPr lang="fr-CA" dirty="0" smtClean="0"/>
              <a:t>quelle est la probabilité de maintenir OVOLREC jusqu’à la période 10?</a:t>
            </a:r>
          </a:p>
        </p:txBody>
      </p:sp>
      <p:sp>
        <p:nvSpPr>
          <p:cNvPr id="9" name="ZoneTexte 8"/>
          <p:cNvSpPr txBox="1"/>
          <p:nvPr/>
        </p:nvSpPr>
        <p:spPr>
          <a:xfrm>
            <a:off x="732793" y="5297163"/>
            <a:ext cx="102971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/>
              <a:t>Avons-nous un </a:t>
            </a:r>
            <a:r>
              <a:rPr lang="fr-CA" dirty="0" smtClean="0"/>
              <a:t>gain par rapport à l’exercice 1?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4475" y="3068960"/>
            <a:ext cx="3923047" cy="2358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870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9" dur="indefinite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0" dur="indefinite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6" dur="indefinite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7" dur="indefinite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2">
            <a:extLst>
              <a:ext uri="{FF2B5EF4-FFF2-40B4-BE49-F238E27FC236}">
                <a16:creationId xmlns="" xmlns:a16="http://schemas.microsoft.com/office/drawing/2014/main" id="{2C64CE8F-6DC1-7B46-AA41-065734F9FFF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6737" y="74712"/>
            <a:ext cx="10363200" cy="762000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fr-CA" altLang="fr-FR" dirty="0"/>
              <a:t/>
            </a:r>
            <a:br>
              <a:rPr lang="fr-CA" altLang="fr-FR" dirty="0"/>
            </a:br>
            <a:r>
              <a:rPr lang="fr-CA" dirty="0" smtClean="0"/>
              <a:t>La </a:t>
            </a:r>
            <a:r>
              <a:rPr lang="fr-CA" dirty="0" err="1" smtClean="0"/>
              <a:t>re</a:t>
            </a:r>
            <a:r>
              <a:rPr lang="fr-CA" dirty="0" smtClean="0"/>
              <a:t>-planification: Exercice 3</a:t>
            </a:r>
            <a:endParaRPr lang="fr-CA" altLang="fr-FR" dirty="0"/>
          </a:p>
        </p:txBody>
      </p:sp>
      <p:sp>
        <p:nvSpPr>
          <p:cNvPr id="10243" name="Espace réservé du numéro de diapositive 1">
            <a:extLst>
              <a:ext uri="{FF2B5EF4-FFF2-40B4-BE49-F238E27FC236}">
                <a16:creationId xmlns="" xmlns:a16="http://schemas.microsoft.com/office/drawing/2014/main" id="{A32D7E7E-5EC9-B640-8806-5F060AD25E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1pPr>
            <a:lvl2pPr marL="742950" indent="-285750">
              <a:spcBef>
                <a:spcPct val="20000"/>
              </a:spcBef>
              <a:buSzPct val="90000"/>
              <a:buFont typeface="Courier New" panose="02070309020205020404" pitchFamily="49" charset="0"/>
              <a:buBlip>
                <a:blip r:embed="rId2"/>
              </a:buBlip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2pPr>
            <a:lvl3pPr marL="1143000" indent="-228600">
              <a:spcBef>
                <a:spcPct val="20000"/>
              </a:spcBef>
              <a:buSzPct val="70000"/>
              <a:buBlip>
                <a:blip r:embed="rId2"/>
              </a:buBlip>
              <a:defRPr sz="20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9pPr>
          </a:lstStyle>
          <a:p>
            <a:pPr>
              <a:spcBef>
                <a:spcPct val="0"/>
              </a:spcBef>
            </a:pPr>
            <a:fld id="{9FBA7238-3D46-9545-868D-82165EA7AAB4}" type="slidenum">
              <a:rPr lang="fr-FR" altLang="fr-FR" sz="1300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24</a:t>
            </a:fld>
            <a:endParaRPr lang="fr-FR" altLang="fr-FR" sz="1100">
              <a:solidFill>
                <a:srgbClr val="000000"/>
              </a:solidFill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711855" y="881943"/>
            <a:ext cx="102971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Avec le scénario </a:t>
            </a:r>
            <a:r>
              <a:rPr lang="fr-CA" b="1" u="sng" dirty="0" smtClean="0"/>
              <a:t>stratégique</a:t>
            </a:r>
            <a:r>
              <a:rPr lang="fr-CA" dirty="0" smtClean="0"/>
              <a:t> Globalex1 et </a:t>
            </a:r>
            <a:r>
              <a:rPr lang="fr-CA" b="1" u="sng" dirty="0" smtClean="0"/>
              <a:t>tactique</a:t>
            </a:r>
            <a:r>
              <a:rPr lang="fr-CA" dirty="0" smtClean="0"/>
              <a:t> Localex3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732793" y="1404512"/>
            <a:ext cx="102971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Forcez le modèle </a:t>
            </a:r>
            <a:r>
              <a:rPr lang="fr-CA" b="1" u="sng" dirty="0" smtClean="0"/>
              <a:t>tactique</a:t>
            </a:r>
            <a:r>
              <a:rPr lang="fr-CA" dirty="0" smtClean="0"/>
              <a:t> à suivre la solution du stratégique avec un poids de 1000 avec le mots clé _SETGLOBALSCHEDULE(poids)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699765" y="2073890"/>
            <a:ext cx="102971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/>
              <a:t>Avec une tolérance à la rupture de stock de </a:t>
            </a:r>
            <a:r>
              <a:rPr lang="fr-CA" dirty="0" smtClean="0"/>
              <a:t>10%, quelle est la probabilité de maintenir OVOLREC jusqu’à la période 10?</a:t>
            </a:r>
          </a:p>
        </p:txBody>
      </p:sp>
      <p:sp>
        <p:nvSpPr>
          <p:cNvPr id="9" name="ZoneTexte 8"/>
          <p:cNvSpPr txBox="1"/>
          <p:nvPr/>
        </p:nvSpPr>
        <p:spPr>
          <a:xfrm>
            <a:off x="732793" y="5297163"/>
            <a:ext cx="102971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Avons-nous un gain par rapport à l’exercice 1?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0875" y="3031610"/>
            <a:ext cx="3666674" cy="2203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568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9" dur="indefinite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0" dur="indefinite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6" dur="indefinite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7" dur="indefinite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2">
            <a:extLst>
              <a:ext uri="{FF2B5EF4-FFF2-40B4-BE49-F238E27FC236}">
                <a16:creationId xmlns="" xmlns:a16="http://schemas.microsoft.com/office/drawing/2014/main" id="{2C64CE8F-6DC1-7B46-AA41-065734F9FFF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6737" y="74712"/>
            <a:ext cx="10363200" cy="762000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fr-CA" altLang="fr-FR" dirty="0"/>
              <a:t/>
            </a:r>
            <a:br>
              <a:rPr lang="fr-CA" altLang="fr-FR" dirty="0"/>
            </a:br>
            <a:r>
              <a:rPr lang="fr-CA" dirty="0" smtClean="0"/>
              <a:t>La </a:t>
            </a:r>
            <a:r>
              <a:rPr lang="fr-CA" dirty="0" err="1" smtClean="0"/>
              <a:t>re</a:t>
            </a:r>
            <a:r>
              <a:rPr lang="fr-CA" dirty="0" smtClean="0"/>
              <a:t>-planification: Exercice 4</a:t>
            </a:r>
            <a:endParaRPr lang="fr-CA" altLang="fr-FR" dirty="0"/>
          </a:p>
        </p:txBody>
      </p:sp>
      <p:sp>
        <p:nvSpPr>
          <p:cNvPr id="10243" name="Espace réservé du numéro de diapositive 1">
            <a:extLst>
              <a:ext uri="{FF2B5EF4-FFF2-40B4-BE49-F238E27FC236}">
                <a16:creationId xmlns="" xmlns:a16="http://schemas.microsoft.com/office/drawing/2014/main" id="{A32D7E7E-5EC9-B640-8806-5F060AD25E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1pPr>
            <a:lvl2pPr marL="742950" indent="-285750">
              <a:spcBef>
                <a:spcPct val="20000"/>
              </a:spcBef>
              <a:buSzPct val="90000"/>
              <a:buFont typeface="Courier New" panose="02070309020205020404" pitchFamily="49" charset="0"/>
              <a:buBlip>
                <a:blip r:embed="rId2"/>
              </a:buBlip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2pPr>
            <a:lvl3pPr marL="1143000" indent="-228600">
              <a:spcBef>
                <a:spcPct val="20000"/>
              </a:spcBef>
              <a:buSzPct val="70000"/>
              <a:buBlip>
                <a:blip r:embed="rId2"/>
              </a:buBlip>
              <a:defRPr sz="20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9pPr>
          </a:lstStyle>
          <a:p>
            <a:pPr>
              <a:spcBef>
                <a:spcPct val="0"/>
              </a:spcBef>
            </a:pPr>
            <a:fld id="{9FBA7238-3D46-9545-868D-82165EA7AAB4}" type="slidenum">
              <a:rPr lang="fr-FR" altLang="fr-FR" sz="1300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25</a:t>
            </a:fld>
            <a:endParaRPr lang="fr-FR" altLang="fr-FR" sz="1100">
              <a:solidFill>
                <a:srgbClr val="000000"/>
              </a:solidFill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711855" y="881943"/>
            <a:ext cx="102971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Avec le scénario </a:t>
            </a:r>
            <a:r>
              <a:rPr lang="fr-CA" b="1" u="sng" dirty="0" smtClean="0"/>
              <a:t>stratégique</a:t>
            </a:r>
            <a:r>
              <a:rPr lang="fr-CA" dirty="0" smtClean="0"/>
              <a:t> </a:t>
            </a:r>
            <a:r>
              <a:rPr lang="fr-CA" dirty="0" smtClean="0"/>
              <a:t>Globalex1 </a:t>
            </a:r>
            <a:r>
              <a:rPr lang="fr-CA" dirty="0" smtClean="0"/>
              <a:t>et </a:t>
            </a:r>
            <a:r>
              <a:rPr lang="fr-CA" b="1" u="sng" dirty="0" smtClean="0"/>
              <a:t>tactique</a:t>
            </a:r>
            <a:r>
              <a:rPr lang="fr-CA" dirty="0" smtClean="0"/>
              <a:t> </a:t>
            </a:r>
            <a:r>
              <a:rPr lang="fr-CA" dirty="0" smtClean="0"/>
              <a:t>Localex4</a:t>
            </a:r>
            <a:endParaRPr lang="fr-CA" dirty="0" smtClean="0"/>
          </a:p>
        </p:txBody>
      </p:sp>
      <p:sp>
        <p:nvSpPr>
          <p:cNvPr id="8" name="ZoneTexte 7"/>
          <p:cNvSpPr txBox="1"/>
          <p:nvPr/>
        </p:nvSpPr>
        <p:spPr>
          <a:xfrm>
            <a:off x="716782" y="1403023"/>
            <a:ext cx="102971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Forcez le modèle tactique à suivre les tables de </a:t>
            </a:r>
            <a:r>
              <a:rPr lang="fr-CA" dirty="0" err="1" smtClean="0"/>
              <a:t>réplicats</a:t>
            </a:r>
            <a:r>
              <a:rPr lang="fr-CA" dirty="0" smtClean="0"/>
              <a:t> pour la récolte dans les type de peuplement1 et peuplement2 (utilisez _REPLICATE()).</a:t>
            </a:r>
            <a:endParaRPr lang="fr-CA" dirty="0" smtClean="0"/>
          </a:p>
        </p:txBody>
      </p:sp>
    </p:spTree>
    <p:extLst>
      <p:ext uri="{BB962C8B-B14F-4D97-AF65-F5344CB8AC3E}">
        <p14:creationId xmlns:p14="http://schemas.microsoft.com/office/powerpoint/2010/main" val="2840414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2">
            <a:extLst>
              <a:ext uri="{FF2B5EF4-FFF2-40B4-BE49-F238E27FC236}">
                <a16:creationId xmlns="" xmlns:a16="http://schemas.microsoft.com/office/drawing/2014/main" id="{2C64CE8F-6DC1-7B46-AA41-065734F9FFF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6737" y="74712"/>
            <a:ext cx="10363200" cy="762000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fr-CA" altLang="fr-FR" dirty="0"/>
              <a:t/>
            </a:r>
            <a:br>
              <a:rPr lang="fr-CA" altLang="fr-FR" dirty="0"/>
            </a:br>
            <a:r>
              <a:rPr lang="fr-CA" dirty="0" smtClean="0"/>
              <a:t>La </a:t>
            </a:r>
            <a:r>
              <a:rPr lang="fr-CA" dirty="0" err="1" smtClean="0"/>
              <a:t>re</a:t>
            </a:r>
            <a:r>
              <a:rPr lang="fr-CA" dirty="0" smtClean="0"/>
              <a:t>-planification: Exercice 5</a:t>
            </a:r>
            <a:endParaRPr lang="fr-CA" altLang="fr-FR" dirty="0"/>
          </a:p>
        </p:txBody>
      </p:sp>
      <p:sp>
        <p:nvSpPr>
          <p:cNvPr id="10243" name="Espace réservé du numéro de diapositive 1">
            <a:extLst>
              <a:ext uri="{FF2B5EF4-FFF2-40B4-BE49-F238E27FC236}">
                <a16:creationId xmlns="" xmlns:a16="http://schemas.microsoft.com/office/drawing/2014/main" id="{A32D7E7E-5EC9-B640-8806-5F060AD25E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1pPr>
            <a:lvl2pPr marL="742950" indent="-285750">
              <a:spcBef>
                <a:spcPct val="20000"/>
              </a:spcBef>
              <a:buSzPct val="90000"/>
              <a:buFont typeface="Courier New" panose="02070309020205020404" pitchFamily="49" charset="0"/>
              <a:buBlip>
                <a:blip r:embed="rId2"/>
              </a:buBlip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2pPr>
            <a:lvl3pPr marL="1143000" indent="-228600">
              <a:spcBef>
                <a:spcPct val="20000"/>
              </a:spcBef>
              <a:buSzPct val="70000"/>
              <a:buBlip>
                <a:blip r:embed="rId2"/>
              </a:buBlip>
              <a:defRPr sz="20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9pPr>
          </a:lstStyle>
          <a:p>
            <a:pPr>
              <a:spcBef>
                <a:spcPct val="0"/>
              </a:spcBef>
            </a:pPr>
            <a:fld id="{9FBA7238-3D46-9545-868D-82165EA7AAB4}" type="slidenum">
              <a:rPr lang="fr-FR" altLang="fr-FR" sz="1300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26</a:t>
            </a:fld>
            <a:endParaRPr lang="fr-FR" altLang="fr-FR" sz="1100">
              <a:solidFill>
                <a:srgbClr val="000000"/>
              </a:solidFill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711855" y="881943"/>
            <a:ext cx="102971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Avec le scénario </a:t>
            </a:r>
            <a:r>
              <a:rPr lang="fr-CA" b="1" u="sng" dirty="0" smtClean="0"/>
              <a:t>stratégique</a:t>
            </a:r>
            <a:r>
              <a:rPr lang="fr-CA" dirty="0" smtClean="0"/>
              <a:t> Globalex1 et </a:t>
            </a:r>
            <a:r>
              <a:rPr lang="fr-CA" b="1" u="sng" dirty="0" smtClean="0"/>
              <a:t>tactique</a:t>
            </a:r>
            <a:r>
              <a:rPr lang="fr-CA" dirty="0" smtClean="0"/>
              <a:t> Localex5</a:t>
            </a:r>
            <a:endParaRPr lang="fr-CA" dirty="0" smtClean="0"/>
          </a:p>
        </p:txBody>
      </p:sp>
      <p:sp>
        <p:nvSpPr>
          <p:cNvPr id="8" name="ZoneTexte 7"/>
          <p:cNvSpPr txBox="1"/>
          <p:nvPr/>
        </p:nvSpPr>
        <p:spPr>
          <a:xfrm>
            <a:off x="716782" y="1403023"/>
            <a:ext cx="109238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Ajoutez une contrainte au modèle </a:t>
            </a:r>
            <a:r>
              <a:rPr lang="fr-CA" b="1" u="sng" dirty="0" smtClean="0"/>
              <a:t>tactique</a:t>
            </a:r>
            <a:r>
              <a:rPr lang="fr-CA" dirty="0" smtClean="0"/>
              <a:t> </a:t>
            </a:r>
            <a:r>
              <a:rPr lang="fr-CA" dirty="0" smtClean="0"/>
              <a:t>pour forcer la plantation de 90 à 100 ha la période 1 </a:t>
            </a:r>
            <a:r>
              <a:rPr lang="fr-CA" dirty="0" smtClean="0"/>
              <a:t>utilisez </a:t>
            </a:r>
            <a:r>
              <a:rPr lang="fr-CA" dirty="0"/>
              <a:t>le mots clé _</a:t>
            </a:r>
            <a:r>
              <a:rPr lang="fr-CA" dirty="0" smtClean="0"/>
              <a:t>REIGNORE(période)</a:t>
            </a:r>
            <a:endParaRPr lang="fr-CA" dirty="0"/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fr-CA" dirty="0" smtClean="0"/>
          </a:p>
        </p:txBody>
      </p:sp>
    </p:spTree>
    <p:extLst>
      <p:ext uri="{BB962C8B-B14F-4D97-AF65-F5344CB8AC3E}">
        <p14:creationId xmlns:p14="http://schemas.microsoft.com/office/powerpoint/2010/main" val="2252071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2">
            <a:extLst>
              <a:ext uri="{FF2B5EF4-FFF2-40B4-BE49-F238E27FC236}">
                <a16:creationId xmlns="" xmlns:a16="http://schemas.microsoft.com/office/drawing/2014/main" id="{2C64CE8F-6DC1-7B46-AA41-065734F9FFF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6737" y="74712"/>
            <a:ext cx="10363200" cy="762000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fr-CA" altLang="fr-FR" dirty="0"/>
              <a:t/>
            </a:r>
            <a:br>
              <a:rPr lang="fr-CA" altLang="fr-FR" dirty="0"/>
            </a:br>
            <a:r>
              <a:rPr lang="fr-CA" dirty="0" smtClean="0"/>
              <a:t>La </a:t>
            </a:r>
            <a:r>
              <a:rPr lang="fr-CA" dirty="0" err="1" smtClean="0"/>
              <a:t>re</a:t>
            </a:r>
            <a:r>
              <a:rPr lang="fr-CA" dirty="0" smtClean="0"/>
              <a:t>-planification: Exercice 6</a:t>
            </a:r>
            <a:endParaRPr lang="fr-CA" altLang="fr-FR" dirty="0"/>
          </a:p>
        </p:txBody>
      </p:sp>
      <p:sp>
        <p:nvSpPr>
          <p:cNvPr id="10243" name="Espace réservé du numéro de diapositive 1">
            <a:extLst>
              <a:ext uri="{FF2B5EF4-FFF2-40B4-BE49-F238E27FC236}">
                <a16:creationId xmlns="" xmlns:a16="http://schemas.microsoft.com/office/drawing/2014/main" id="{A32D7E7E-5EC9-B640-8806-5F060AD25E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1pPr>
            <a:lvl2pPr marL="742950" indent="-285750">
              <a:spcBef>
                <a:spcPct val="20000"/>
              </a:spcBef>
              <a:buSzPct val="90000"/>
              <a:buFont typeface="Courier New" panose="02070309020205020404" pitchFamily="49" charset="0"/>
              <a:buBlip>
                <a:blip r:embed="rId2"/>
              </a:buBlip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2pPr>
            <a:lvl3pPr marL="1143000" indent="-228600">
              <a:spcBef>
                <a:spcPct val="20000"/>
              </a:spcBef>
              <a:buSzPct val="70000"/>
              <a:buBlip>
                <a:blip r:embed="rId2"/>
              </a:buBlip>
              <a:defRPr sz="20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9pPr>
          </a:lstStyle>
          <a:p>
            <a:pPr>
              <a:spcBef>
                <a:spcPct val="0"/>
              </a:spcBef>
            </a:pPr>
            <a:fld id="{9FBA7238-3D46-9545-868D-82165EA7AAB4}" type="slidenum">
              <a:rPr lang="fr-FR" altLang="fr-FR" sz="1300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27</a:t>
            </a:fld>
            <a:endParaRPr lang="fr-FR" altLang="fr-FR" sz="1100">
              <a:solidFill>
                <a:srgbClr val="000000"/>
              </a:solidFill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711855" y="881943"/>
            <a:ext cx="102971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Avec le scénario </a:t>
            </a:r>
            <a:r>
              <a:rPr lang="fr-CA" b="1" u="sng" dirty="0" smtClean="0"/>
              <a:t>stratégique</a:t>
            </a:r>
            <a:r>
              <a:rPr lang="fr-CA" dirty="0" smtClean="0"/>
              <a:t> Globalex1 et </a:t>
            </a:r>
            <a:r>
              <a:rPr lang="fr-CA" b="1" u="sng" dirty="0" smtClean="0"/>
              <a:t>tactique</a:t>
            </a:r>
            <a:r>
              <a:rPr lang="fr-CA" dirty="0" smtClean="0"/>
              <a:t> Localex6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695400" y="1400313"/>
            <a:ext cx="102971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Forcez le scénario </a:t>
            </a:r>
            <a:r>
              <a:rPr lang="fr-CA" b="1" u="sng" dirty="0" smtClean="0"/>
              <a:t>tactique</a:t>
            </a:r>
            <a:r>
              <a:rPr lang="fr-CA" dirty="0" smtClean="0"/>
              <a:t> à réaliser au moins </a:t>
            </a:r>
            <a:r>
              <a:rPr lang="fr-CA" dirty="0"/>
              <a:t>9</a:t>
            </a:r>
            <a:r>
              <a:rPr lang="fr-CA" dirty="0" smtClean="0"/>
              <a:t>0 % à 100% du niveau de plantation du scénario stratégique.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695400" y="2333246"/>
            <a:ext cx="102971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Comparez avec les niveaux de plantation de l’exercice 1 pour une rupture de stock de 10%. </a:t>
            </a:r>
          </a:p>
        </p:txBody>
      </p:sp>
    </p:spTree>
    <p:extLst>
      <p:ext uri="{BB962C8B-B14F-4D97-AF65-F5344CB8AC3E}">
        <p14:creationId xmlns:p14="http://schemas.microsoft.com/office/powerpoint/2010/main" val="3916783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9" dur="indefinite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0" dur="indefinite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2">
            <a:extLst>
              <a:ext uri="{FF2B5EF4-FFF2-40B4-BE49-F238E27FC236}">
                <a16:creationId xmlns="" xmlns:a16="http://schemas.microsoft.com/office/drawing/2014/main" id="{2C64CE8F-6DC1-7B46-AA41-065734F9FFF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6737" y="74712"/>
            <a:ext cx="10363200" cy="762000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fr-CA" altLang="fr-FR" dirty="0"/>
              <a:t/>
            </a:r>
            <a:br>
              <a:rPr lang="fr-CA" altLang="fr-FR" dirty="0"/>
            </a:br>
            <a:r>
              <a:rPr lang="fr-CA" dirty="0" smtClean="0"/>
              <a:t>La </a:t>
            </a:r>
            <a:r>
              <a:rPr lang="fr-CA" dirty="0" err="1" smtClean="0"/>
              <a:t>re</a:t>
            </a:r>
            <a:r>
              <a:rPr lang="fr-CA" dirty="0" smtClean="0"/>
              <a:t>-planification: Exercice 7</a:t>
            </a:r>
            <a:endParaRPr lang="fr-CA" altLang="fr-FR" dirty="0"/>
          </a:p>
        </p:txBody>
      </p:sp>
      <p:sp>
        <p:nvSpPr>
          <p:cNvPr id="10243" name="Espace réservé du numéro de diapositive 1">
            <a:extLst>
              <a:ext uri="{FF2B5EF4-FFF2-40B4-BE49-F238E27FC236}">
                <a16:creationId xmlns="" xmlns:a16="http://schemas.microsoft.com/office/drawing/2014/main" id="{A32D7E7E-5EC9-B640-8806-5F060AD25E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1pPr>
            <a:lvl2pPr marL="742950" indent="-285750">
              <a:spcBef>
                <a:spcPct val="20000"/>
              </a:spcBef>
              <a:buSzPct val="90000"/>
              <a:buFont typeface="Courier New" panose="02070309020205020404" pitchFamily="49" charset="0"/>
              <a:buBlip>
                <a:blip r:embed="rId2"/>
              </a:buBlip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2pPr>
            <a:lvl3pPr marL="1143000" indent="-228600">
              <a:spcBef>
                <a:spcPct val="20000"/>
              </a:spcBef>
              <a:buSzPct val="70000"/>
              <a:buBlip>
                <a:blip r:embed="rId2"/>
              </a:buBlip>
              <a:defRPr sz="20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9pPr>
          </a:lstStyle>
          <a:p>
            <a:pPr>
              <a:spcBef>
                <a:spcPct val="0"/>
              </a:spcBef>
            </a:pPr>
            <a:fld id="{9FBA7238-3D46-9545-868D-82165EA7AAB4}" type="slidenum">
              <a:rPr lang="fr-FR" altLang="fr-FR" sz="1300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28</a:t>
            </a:fld>
            <a:endParaRPr lang="fr-FR" altLang="fr-FR" sz="1100">
              <a:solidFill>
                <a:srgbClr val="000000"/>
              </a:solidFill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711855" y="881943"/>
            <a:ext cx="102971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Avec le scénario </a:t>
            </a:r>
            <a:r>
              <a:rPr lang="fr-CA" b="1" u="sng" dirty="0" smtClean="0"/>
              <a:t>stratégique</a:t>
            </a:r>
            <a:r>
              <a:rPr lang="fr-CA" dirty="0" smtClean="0"/>
              <a:t> Globalex7 et </a:t>
            </a:r>
            <a:r>
              <a:rPr lang="fr-CA" b="1" u="sng" dirty="0" smtClean="0"/>
              <a:t>tactique</a:t>
            </a:r>
            <a:r>
              <a:rPr lang="fr-CA" dirty="0" smtClean="0"/>
              <a:t> Localex1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732793" y="1404512"/>
            <a:ext cx="102971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Forcez le scénario </a:t>
            </a:r>
            <a:r>
              <a:rPr lang="fr-CA" b="1" u="sng" dirty="0" smtClean="0"/>
              <a:t>stratégique</a:t>
            </a:r>
            <a:r>
              <a:rPr lang="fr-CA" dirty="0" smtClean="0"/>
              <a:t> à réaliser au moins 100% du niveau de plantation du scénario </a:t>
            </a:r>
            <a:r>
              <a:rPr lang="fr-CA" b="1" u="sng" dirty="0" smtClean="0"/>
              <a:t>tactique</a:t>
            </a:r>
            <a:r>
              <a:rPr lang="fr-CA" dirty="0" smtClean="0"/>
              <a:t>.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743637" y="2288016"/>
            <a:ext cx="102971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Comparez avec les niveaux de plantation de l’exercice 1. </a:t>
            </a: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8128" y="3074752"/>
            <a:ext cx="4584589" cy="2755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836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9" dur="indefinite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0" dur="indefinite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2">
            <a:extLst>
              <a:ext uri="{FF2B5EF4-FFF2-40B4-BE49-F238E27FC236}">
                <a16:creationId xmlns="" xmlns:a16="http://schemas.microsoft.com/office/drawing/2014/main" id="{2C64CE8F-6DC1-7B46-AA41-065734F9FFF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6737" y="74712"/>
            <a:ext cx="10363200" cy="762000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fr-CA" altLang="fr-FR" dirty="0"/>
              <a:t/>
            </a:r>
            <a:br>
              <a:rPr lang="fr-CA" altLang="fr-FR" dirty="0"/>
            </a:br>
            <a:r>
              <a:rPr lang="fr-CA" dirty="0" smtClean="0"/>
              <a:t>La </a:t>
            </a:r>
            <a:r>
              <a:rPr lang="fr-CA" dirty="0" err="1" smtClean="0"/>
              <a:t>re</a:t>
            </a:r>
            <a:r>
              <a:rPr lang="fr-CA" dirty="0" smtClean="0"/>
              <a:t>-planification spatialement référencée</a:t>
            </a:r>
            <a:endParaRPr lang="fr-CA" altLang="fr-FR" dirty="0"/>
          </a:p>
        </p:txBody>
      </p:sp>
      <p:sp>
        <p:nvSpPr>
          <p:cNvPr id="10243" name="Espace réservé du numéro de diapositive 1">
            <a:extLst>
              <a:ext uri="{FF2B5EF4-FFF2-40B4-BE49-F238E27FC236}">
                <a16:creationId xmlns="" xmlns:a16="http://schemas.microsoft.com/office/drawing/2014/main" id="{A32D7E7E-5EC9-B640-8806-5F060AD25E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1pPr>
            <a:lvl2pPr marL="742950" indent="-285750">
              <a:spcBef>
                <a:spcPct val="20000"/>
              </a:spcBef>
              <a:buSzPct val="90000"/>
              <a:buFont typeface="Courier New" panose="02070309020205020404" pitchFamily="49" charset="0"/>
              <a:buBlip>
                <a:blip r:embed="rId2"/>
              </a:buBlip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2pPr>
            <a:lvl3pPr marL="1143000" indent="-228600">
              <a:spcBef>
                <a:spcPct val="20000"/>
              </a:spcBef>
              <a:buSzPct val="70000"/>
              <a:buBlip>
                <a:blip r:embed="rId2"/>
              </a:buBlip>
              <a:defRPr sz="20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9pPr>
          </a:lstStyle>
          <a:p>
            <a:pPr>
              <a:spcBef>
                <a:spcPct val="0"/>
              </a:spcBef>
            </a:pPr>
            <a:fld id="{9FBA7238-3D46-9545-868D-82165EA7AAB4}" type="slidenum">
              <a:rPr lang="fr-FR" altLang="fr-FR" sz="1300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3</a:t>
            </a:fld>
            <a:endParaRPr lang="fr-FR" altLang="fr-FR" sz="1100">
              <a:solidFill>
                <a:srgbClr val="000000"/>
              </a:solidFill>
            </a:endParaRPr>
          </a:p>
        </p:txBody>
      </p:sp>
      <p:sp>
        <p:nvSpPr>
          <p:cNvPr id="31" name="ZoneTexte 30"/>
          <p:cNvSpPr txBox="1"/>
          <p:nvPr/>
        </p:nvSpPr>
        <p:spPr>
          <a:xfrm>
            <a:off x="551384" y="760059"/>
            <a:ext cx="799288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 smtClean="0"/>
              <a:t>Composée de 3 sous-modèles (scénarios):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CA" dirty="0" smtClean="0"/>
              <a:t>Stratégique</a:t>
            </a:r>
          </a:p>
          <a:p>
            <a:pPr marL="1257300" lvl="2" indent="-342900">
              <a:buFont typeface="Wingdings" panose="05000000000000000000" pitchFamily="2" charset="2"/>
              <a:buChar char="Ø"/>
            </a:pPr>
            <a:r>
              <a:rPr lang="fr-CA" dirty="0" smtClean="0"/>
              <a:t>Modèle de programmation linéaire type III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CA" dirty="0" smtClean="0"/>
              <a:t>Stochastique</a:t>
            </a:r>
          </a:p>
          <a:p>
            <a:pPr marL="1257300" lvl="2" indent="-342900">
              <a:buFont typeface="Wingdings" panose="05000000000000000000" pitchFamily="2" charset="2"/>
              <a:buChar char="Ø"/>
            </a:pPr>
            <a:r>
              <a:rPr lang="fr-CA" dirty="0" smtClean="0"/>
              <a:t>Modèle de simulation spatialement référencé</a:t>
            </a:r>
          </a:p>
          <a:p>
            <a:pPr marL="1257300" lvl="2" indent="-342900">
              <a:buFont typeface="Wingdings" panose="05000000000000000000" pitchFamily="2" charset="2"/>
              <a:buChar char="Ø"/>
            </a:pPr>
            <a:r>
              <a:rPr lang="fr-CA" dirty="0" smtClean="0"/>
              <a:t>Action pseudo-aléatoire par cible de superficie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CA" dirty="0" smtClean="0"/>
              <a:t>Tactique</a:t>
            </a:r>
          </a:p>
          <a:p>
            <a:pPr marL="1257300" lvl="2" indent="-342900">
              <a:buFont typeface="Wingdings" panose="05000000000000000000" pitchFamily="2" charset="2"/>
              <a:buChar char="Ø"/>
            </a:pPr>
            <a:r>
              <a:rPr lang="fr-CA" dirty="0" smtClean="0"/>
              <a:t>Modèle de programmation linéaire type III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4136592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6" dur="indefinite"/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7" dur="indefinite"/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9" dur="indefinite"/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0" dur="indefinite"/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0" dur="indefinite"/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1" dur="indefinite"/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3" dur="indefinite"/>
                                        <p:tgtEl>
                                          <p:spTgt spid="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4" dur="indefinite"/>
                                        <p:tgtEl>
                                          <p:spTgt spid="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6" dur="indefinite"/>
                                        <p:tgtEl>
                                          <p:spTgt spid="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7" dur="indefinite"/>
                                        <p:tgtEl>
                                          <p:spTgt spid="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="" xmlns:a16="http://schemas.microsoft.com/office/drawing/2014/main" id="{05835939-2EA3-4640-85C1-B6BD53CED2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5440" y="3645024"/>
            <a:ext cx="10009113" cy="1080120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 smtClean="0"/>
              <a:t/>
            </a:r>
            <a:br>
              <a:rPr lang="fr-FR" dirty="0" smtClean="0"/>
            </a:br>
            <a:r>
              <a:rPr lang="fr-FR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Méthodologie</a:t>
            </a:r>
            <a:r>
              <a:rPr lang="fr-FR" sz="3600" dirty="0" smtClean="0"/>
              <a:t/>
            </a:r>
            <a:br>
              <a:rPr lang="fr-FR" sz="3600" dirty="0" smtClean="0"/>
            </a:br>
            <a:endParaRPr lang="fr-FR" sz="3600" dirty="0"/>
          </a:p>
        </p:txBody>
      </p:sp>
    </p:spTree>
    <p:extLst>
      <p:ext uri="{BB962C8B-B14F-4D97-AF65-F5344CB8AC3E}">
        <p14:creationId xmlns:p14="http://schemas.microsoft.com/office/powerpoint/2010/main" val="3450795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2">
            <a:extLst>
              <a:ext uri="{FF2B5EF4-FFF2-40B4-BE49-F238E27FC236}">
                <a16:creationId xmlns="" xmlns:a16="http://schemas.microsoft.com/office/drawing/2014/main" id="{2C64CE8F-6DC1-7B46-AA41-065734F9FFF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6737" y="74712"/>
            <a:ext cx="10363200" cy="762000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fr-CA" altLang="fr-FR" dirty="0"/>
              <a:t/>
            </a:r>
            <a:br>
              <a:rPr lang="fr-CA" altLang="fr-FR" dirty="0"/>
            </a:br>
            <a:r>
              <a:rPr lang="fr-CA" dirty="0" smtClean="0"/>
              <a:t>La </a:t>
            </a:r>
            <a:r>
              <a:rPr lang="fr-CA" dirty="0" err="1" smtClean="0"/>
              <a:t>re</a:t>
            </a:r>
            <a:r>
              <a:rPr lang="fr-CA" dirty="0" smtClean="0"/>
              <a:t>-planification: une itération</a:t>
            </a:r>
            <a:endParaRPr lang="fr-CA" altLang="fr-FR" dirty="0"/>
          </a:p>
        </p:txBody>
      </p:sp>
      <p:sp>
        <p:nvSpPr>
          <p:cNvPr id="10243" name="Espace réservé du numéro de diapositive 1">
            <a:extLst>
              <a:ext uri="{FF2B5EF4-FFF2-40B4-BE49-F238E27FC236}">
                <a16:creationId xmlns="" xmlns:a16="http://schemas.microsoft.com/office/drawing/2014/main" id="{A32D7E7E-5EC9-B640-8806-5F060AD25E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1pPr>
            <a:lvl2pPr marL="742950" indent="-285750">
              <a:spcBef>
                <a:spcPct val="20000"/>
              </a:spcBef>
              <a:buSzPct val="90000"/>
              <a:buFont typeface="Courier New" panose="02070309020205020404" pitchFamily="49" charset="0"/>
              <a:buBlip>
                <a:blip r:embed="rId2"/>
              </a:buBlip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2pPr>
            <a:lvl3pPr marL="1143000" indent="-228600">
              <a:spcBef>
                <a:spcPct val="20000"/>
              </a:spcBef>
              <a:buSzPct val="70000"/>
              <a:buBlip>
                <a:blip r:embed="rId2"/>
              </a:buBlip>
              <a:defRPr sz="20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9pPr>
          </a:lstStyle>
          <a:p>
            <a:pPr>
              <a:spcBef>
                <a:spcPct val="0"/>
              </a:spcBef>
            </a:pPr>
            <a:fld id="{9FBA7238-3D46-9545-868D-82165EA7AAB4}" type="slidenum">
              <a:rPr lang="fr-FR" altLang="fr-FR" sz="1300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5</a:t>
            </a:fld>
            <a:endParaRPr lang="fr-FR" altLang="fr-FR" sz="1100">
              <a:solidFill>
                <a:srgbClr val="000000"/>
              </a:solidFill>
            </a:endParaRPr>
          </a:p>
        </p:txBody>
      </p:sp>
      <p:sp>
        <p:nvSpPr>
          <p:cNvPr id="4" name="Ellipse 3"/>
          <p:cNvSpPr/>
          <p:nvPr/>
        </p:nvSpPr>
        <p:spPr bwMode="auto">
          <a:xfrm>
            <a:off x="1127448" y="2944931"/>
            <a:ext cx="1080120" cy="936104"/>
          </a:xfrm>
          <a:prstGeom prst="ellips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CA" sz="20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Arial" charset="0"/>
                <a:ea typeface="ヒラギノ角ゴ Pro W3" charset="0"/>
                <a:cs typeface="ヒラギノ角ゴ Pro W3" charset="0"/>
              </a:rPr>
              <a:t>Feux</a:t>
            </a:r>
            <a:endParaRPr kumimoji="0" lang="fr-CA" sz="2000" b="0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Arial" charset="0"/>
              <a:ea typeface="ヒラギノ角ゴ Pro W3" charset="0"/>
              <a:cs typeface="ヒラギノ角ゴ Pro W3" charset="0"/>
            </a:endParaRPr>
          </a:p>
        </p:txBody>
      </p:sp>
      <p:sp>
        <p:nvSpPr>
          <p:cNvPr id="10" name="Ellipse 9"/>
          <p:cNvSpPr/>
          <p:nvPr/>
        </p:nvSpPr>
        <p:spPr bwMode="auto">
          <a:xfrm>
            <a:off x="551384" y="1677380"/>
            <a:ext cx="1080120" cy="936104"/>
          </a:xfrm>
          <a:prstGeom prst="ellipse">
            <a:avLst/>
          </a:prstGeom>
          <a:noFill/>
          <a:ln w="254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CA" sz="2000" b="0" i="0" u="none" strike="noStrike" cap="none" normalizeH="0" baseline="0" dirty="0" smtClean="0">
                <a:ln>
                  <a:noFill/>
                </a:ln>
                <a:solidFill>
                  <a:srgbClr val="00B050"/>
                </a:solidFill>
                <a:effectLst/>
                <a:latin typeface="Arial" charset="0"/>
                <a:ea typeface="ヒラギノ角ゴ Pro W3" charset="0"/>
                <a:cs typeface="ヒラギノ角ゴ Pro W3" charset="0"/>
              </a:rPr>
              <a:t>CPF</a:t>
            </a:r>
            <a:endParaRPr kumimoji="0" lang="fr-CA" sz="2000" b="0" i="0" u="none" strike="noStrike" cap="none" normalizeH="0" baseline="0" dirty="0">
              <a:ln>
                <a:noFill/>
              </a:ln>
              <a:solidFill>
                <a:srgbClr val="00B050"/>
              </a:solidFill>
              <a:effectLst/>
              <a:latin typeface="Arial" charset="0"/>
              <a:ea typeface="ヒラギノ角ゴ Pro W3" charset="0"/>
              <a:cs typeface="ヒラギノ角ゴ Pro W3" charset="0"/>
            </a:endParaRPr>
          </a:p>
        </p:txBody>
      </p:sp>
      <p:sp>
        <p:nvSpPr>
          <p:cNvPr id="11" name="Ellipse 10"/>
          <p:cNvSpPr/>
          <p:nvPr/>
        </p:nvSpPr>
        <p:spPr bwMode="auto">
          <a:xfrm>
            <a:off x="1127448" y="4221088"/>
            <a:ext cx="1080120" cy="936104"/>
          </a:xfrm>
          <a:prstGeom prst="ellipse">
            <a:avLst/>
          </a:prstGeom>
          <a:noFill/>
          <a:ln w="254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CA" sz="2000" b="0" i="0" u="none" strike="noStrike" cap="none" normalizeH="0" baseline="0" dirty="0" smtClean="0">
                <a:ln>
                  <a:noFill/>
                </a:ln>
                <a:solidFill>
                  <a:srgbClr val="00B0F0"/>
                </a:solidFill>
                <a:effectLst/>
                <a:latin typeface="Arial" charset="0"/>
                <a:ea typeface="ヒラギノ角ゴ Pro W3" charset="0"/>
                <a:cs typeface="ヒラギノ角ゴ Pro W3" charset="0"/>
              </a:rPr>
              <a:t>TAC</a:t>
            </a:r>
            <a:endParaRPr kumimoji="0" lang="fr-CA" sz="2000" b="0" i="0" u="none" strike="noStrike" cap="none" normalizeH="0" baseline="0" dirty="0">
              <a:ln>
                <a:noFill/>
              </a:ln>
              <a:solidFill>
                <a:srgbClr val="00B0F0"/>
              </a:solidFill>
              <a:effectLst/>
              <a:latin typeface="Arial" charset="0"/>
              <a:ea typeface="ヒラギノ角ゴ Pro W3" charset="0"/>
              <a:cs typeface="ヒラギノ角ゴ Pro W3" charset="0"/>
            </a:endParaRPr>
          </a:p>
        </p:txBody>
      </p:sp>
      <p:cxnSp>
        <p:nvCxnSpPr>
          <p:cNvPr id="18" name="Connecteur droit avec flèche 17"/>
          <p:cNvCxnSpPr>
            <a:stCxn id="4" idx="4"/>
            <a:endCxn id="11" idx="0"/>
          </p:cNvCxnSpPr>
          <p:nvPr/>
        </p:nvCxnSpPr>
        <p:spPr bwMode="auto">
          <a:xfrm>
            <a:off x="1667508" y="3881035"/>
            <a:ext cx="0" cy="340053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2" name="Connecteur en angle 21"/>
          <p:cNvCxnSpPr>
            <a:stCxn id="10" idx="2"/>
            <a:endCxn id="11" idx="2"/>
          </p:cNvCxnSpPr>
          <p:nvPr/>
        </p:nvCxnSpPr>
        <p:spPr bwMode="auto">
          <a:xfrm rot="10800000" flipH="1" flipV="1">
            <a:off x="551384" y="2145432"/>
            <a:ext cx="576064" cy="2543708"/>
          </a:xfrm>
          <a:prstGeom prst="bentConnector3">
            <a:avLst>
              <a:gd name="adj1" fmla="val -39683"/>
            </a:avLst>
          </a:prstGeom>
          <a:solidFill>
            <a:schemeClr val="accent1"/>
          </a:solidFill>
          <a:ln w="25400" cap="flat" cmpd="sng" algn="ctr">
            <a:solidFill>
              <a:srgbClr val="FFC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5" name="Connecteur droit 24"/>
          <p:cNvCxnSpPr/>
          <p:nvPr/>
        </p:nvCxnSpPr>
        <p:spPr bwMode="auto">
          <a:xfrm>
            <a:off x="2495600" y="1473070"/>
            <a:ext cx="0" cy="3888432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6" name="Rectangle 25"/>
          <p:cNvSpPr/>
          <p:nvPr/>
        </p:nvSpPr>
        <p:spPr bwMode="auto">
          <a:xfrm>
            <a:off x="839416" y="824136"/>
            <a:ext cx="1195883" cy="58864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CA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ヒラギノ角ゴ Pro W3" charset="0"/>
                <a:cs typeface="ヒラギノ角ゴ Pro W3" charset="0"/>
              </a:rPr>
              <a:t>P1</a:t>
            </a:r>
            <a:endParaRPr kumimoji="0" lang="fr-CA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ヒラギノ角ゴ Pro W3" charset="0"/>
              <a:cs typeface="ヒラギノ角ゴ Pro W3" charset="0"/>
            </a:endParaRPr>
          </a:p>
        </p:txBody>
      </p:sp>
      <p:sp>
        <p:nvSpPr>
          <p:cNvPr id="32" name="Ellipse 31"/>
          <p:cNvSpPr/>
          <p:nvPr/>
        </p:nvSpPr>
        <p:spPr bwMode="auto">
          <a:xfrm>
            <a:off x="3431704" y="2944931"/>
            <a:ext cx="1080120" cy="936104"/>
          </a:xfrm>
          <a:prstGeom prst="ellips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CA" sz="20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Arial" charset="0"/>
                <a:ea typeface="ヒラギノ角ゴ Pro W3" charset="0"/>
                <a:cs typeface="ヒラギノ角ゴ Pro W3" charset="0"/>
              </a:rPr>
              <a:t>Feux</a:t>
            </a:r>
            <a:endParaRPr kumimoji="0" lang="fr-CA" sz="2000" b="0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Arial" charset="0"/>
              <a:ea typeface="ヒラギノ角ゴ Pro W3" charset="0"/>
              <a:cs typeface="ヒラギノ角ゴ Pro W3" charset="0"/>
            </a:endParaRPr>
          </a:p>
        </p:txBody>
      </p:sp>
      <p:sp>
        <p:nvSpPr>
          <p:cNvPr id="33" name="Ellipse 32"/>
          <p:cNvSpPr/>
          <p:nvPr/>
        </p:nvSpPr>
        <p:spPr bwMode="auto">
          <a:xfrm>
            <a:off x="2711624" y="1772816"/>
            <a:ext cx="1080120" cy="936104"/>
          </a:xfrm>
          <a:prstGeom prst="ellipse">
            <a:avLst/>
          </a:prstGeom>
          <a:noFill/>
          <a:ln w="254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CA" sz="2000" b="0" i="0" u="none" strike="noStrike" cap="none" normalizeH="0" baseline="0" dirty="0" smtClean="0">
                <a:ln>
                  <a:noFill/>
                </a:ln>
                <a:solidFill>
                  <a:srgbClr val="00B050"/>
                </a:solidFill>
                <a:effectLst/>
                <a:latin typeface="Arial" charset="0"/>
                <a:ea typeface="ヒラギノ角ゴ Pro W3" charset="0"/>
                <a:cs typeface="ヒラギノ角ゴ Pro W3" charset="0"/>
              </a:rPr>
              <a:t>CPF</a:t>
            </a:r>
            <a:endParaRPr kumimoji="0" lang="fr-CA" sz="2000" b="0" i="0" u="none" strike="noStrike" cap="none" normalizeH="0" baseline="0" dirty="0">
              <a:ln>
                <a:noFill/>
              </a:ln>
              <a:solidFill>
                <a:srgbClr val="00B050"/>
              </a:solidFill>
              <a:effectLst/>
              <a:latin typeface="Arial" charset="0"/>
              <a:ea typeface="ヒラギノ角ゴ Pro W3" charset="0"/>
              <a:cs typeface="ヒラギノ角ゴ Pro W3" charset="0"/>
            </a:endParaRPr>
          </a:p>
        </p:txBody>
      </p:sp>
      <p:sp>
        <p:nvSpPr>
          <p:cNvPr id="34" name="Ellipse 33"/>
          <p:cNvSpPr/>
          <p:nvPr/>
        </p:nvSpPr>
        <p:spPr bwMode="auto">
          <a:xfrm>
            <a:off x="3431704" y="4241075"/>
            <a:ext cx="1080120" cy="936104"/>
          </a:xfrm>
          <a:prstGeom prst="ellipse">
            <a:avLst/>
          </a:prstGeom>
          <a:noFill/>
          <a:ln w="254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CA" sz="2000" b="0" i="0" u="none" strike="noStrike" cap="none" normalizeH="0" baseline="0" dirty="0" smtClean="0">
                <a:ln>
                  <a:noFill/>
                </a:ln>
                <a:solidFill>
                  <a:srgbClr val="00B0F0"/>
                </a:solidFill>
                <a:effectLst/>
                <a:latin typeface="Arial" charset="0"/>
                <a:ea typeface="ヒラギノ角ゴ Pro W3" charset="0"/>
                <a:cs typeface="ヒラギノ角ゴ Pro W3" charset="0"/>
              </a:rPr>
              <a:t>TAC</a:t>
            </a:r>
            <a:endParaRPr kumimoji="0" lang="fr-CA" sz="2000" b="0" i="0" u="none" strike="noStrike" cap="none" normalizeH="0" baseline="0" dirty="0">
              <a:ln>
                <a:noFill/>
              </a:ln>
              <a:solidFill>
                <a:srgbClr val="00B0F0"/>
              </a:solidFill>
              <a:effectLst/>
              <a:latin typeface="Arial" charset="0"/>
              <a:ea typeface="ヒラギノ角ゴ Pro W3" charset="0"/>
              <a:cs typeface="ヒラギノ角ゴ Pro W3" charset="0"/>
            </a:endParaRPr>
          </a:p>
        </p:txBody>
      </p:sp>
      <p:cxnSp>
        <p:nvCxnSpPr>
          <p:cNvPr id="36" name="Connecteur droit avec flèche 35"/>
          <p:cNvCxnSpPr>
            <a:stCxn id="32" idx="4"/>
            <a:endCxn id="34" idx="0"/>
          </p:cNvCxnSpPr>
          <p:nvPr/>
        </p:nvCxnSpPr>
        <p:spPr bwMode="auto">
          <a:xfrm>
            <a:off x="3971764" y="3881035"/>
            <a:ext cx="0" cy="36004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7" name="Connecteur en angle 36"/>
          <p:cNvCxnSpPr>
            <a:stCxn id="33" idx="4"/>
            <a:endCxn id="34" idx="2"/>
          </p:cNvCxnSpPr>
          <p:nvPr/>
        </p:nvCxnSpPr>
        <p:spPr bwMode="auto">
          <a:xfrm rot="16200000" flipH="1">
            <a:off x="2341591" y="3619013"/>
            <a:ext cx="2000207" cy="180020"/>
          </a:xfrm>
          <a:prstGeom prst="bentConnector2">
            <a:avLst/>
          </a:prstGeom>
          <a:solidFill>
            <a:schemeClr val="accent1"/>
          </a:solidFill>
          <a:ln w="25400" cap="flat" cmpd="sng" algn="ctr">
            <a:solidFill>
              <a:srgbClr val="FFC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8" name="Rectangle 37"/>
          <p:cNvSpPr/>
          <p:nvPr/>
        </p:nvSpPr>
        <p:spPr bwMode="auto">
          <a:xfrm>
            <a:off x="3170810" y="824136"/>
            <a:ext cx="1195883" cy="58864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CA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ヒラギノ角ゴ Pro W3" charset="0"/>
                <a:cs typeface="ヒラギノ角ゴ Pro W3" charset="0"/>
              </a:rPr>
              <a:t>P2</a:t>
            </a:r>
            <a:endParaRPr kumimoji="0" lang="fr-CA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ヒラギノ角ゴ Pro W3" charset="0"/>
              <a:cs typeface="ヒラギノ角ゴ Pro W3" charset="0"/>
            </a:endParaRPr>
          </a:p>
        </p:txBody>
      </p:sp>
      <p:cxnSp>
        <p:nvCxnSpPr>
          <p:cNvPr id="30" name="Connecteur en angle 29"/>
          <p:cNvCxnSpPr>
            <a:stCxn id="11" idx="6"/>
            <a:endCxn id="33" idx="0"/>
          </p:cNvCxnSpPr>
          <p:nvPr/>
        </p:nvCxnSpPr>
        <p:spPr bwMode="auto">
          <a:xfrm flipV="1">
            <a:off x="2207568" y="1772816"/>
            <a:ext cx="1044116" cy="2916324"/>
          </a:xfrm>
          <a:prstGeom prst="bentConnector4">
            <a:avLst>
              <a:gd name="adj1" fmla="val 40819"/>
              <a:gd name="adj2" fmla="val 107839"/>
            </a:avLst>
          </a:prstGeom>
          <a:solidFill>
            <a:schemeClr val="accent1"/>
          </a:solidFill>
          <a:ln w="254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3" name="Connecteur droit 42"/>
          <p:cNvCxnSpPr/>
          <p:nvPr/>
        </p:nvCxnSpPr>
        <p:spPr bwMode="auto">
          <a:xfrm>
            <a:off x="4628702" y="1484784"/>
            <a:ext cx="0" cy="3888432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44" name="Ellipse 43"/>
          <p:cNvSpPr/>
          <p:nvPr/>
        </p:nvSpPr>
        <p:spPr bwMode="auto">
          <a:xfrm>
            <a:off x="5807968" y="2956645"/>
            <a:ext cx="1080120" cy="936104"/>
          </a:xfrm>
          <a:prstGeom prst="ellips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CA" sz="20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Arial" charset="0"/>
                <a:ea typeface="ヒラギノ角ゴ Pro W3" charset="0"/>
                <a:cs typeface="ヒラギノ角ゴ Pro W3" charset="0"/>
              </a:rPr>
              <a:t>Feux</a:t>
            </a:r>
            <a:endParaRPr kumimoji="0" lang="fr-CA" sz="2000" b="0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Arial" charset="0"/>
              <a:ea typeface="ヒラギノ角ゴ Pro W3" charset="0"/>
              <a:cs typeface="ヒラギノ角ゴ Pro W3" charset="0"/>
            </a:endParaRPr>
          </a:p>
        </p:txBody>
      </p:sp>
      <p:sp>
        <p:nvSpPr>
          <p:cNvPr id="45" name="Ellipse 44"/>
          <p:cNvSpPr/>
          <p:nvPr/>
        </p:nvSpPr>
        <p:spPr bwMode="auto">
          <a:xfrm>
            <a:off x="5015880" y="1709081"/>
            <a:ext cx="1080120" cy="936104"/>
          </a:xfrm>
          <a:prstGeom prst="ellipse">
            <a:avLst/>
          </a:prstGeom>
          <a:noFill/>
          <a:ln w="254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CA" sz="2000" b="0" i="0" u="none" strike="noStrike" cap="none" normalizeH="0" baseline="0" dirty="0" smtClean="0">
                <a:ln>
                  <a:noFill/>
                </a:ln>
                <a:solidFill>
                  <a:srgbClr val="00B050"/>
                </a:solidFill>
                <a:effectLst/>
                <a:latin typeface="Arial" charset="0"/>
                <a:ea typeface="ヒラギノ角ゴ Pro W3" charset="0"/>
                <a:cs typeface="ヒラギノ角ゴ Pro W3" charset="0"/>
              </a:rPr>
              <a:t>CPF</a:t>
            </a:r>
            <a:endParaRPr kumimoji="0" lang="fr-CA" sz="2000" b="0" i="0" u="none" strike="noStrike" cap="none" normalizeH="0" baseline="0" dirty="0">
              <a:ln>
                <a:noFill/>
              </a:ln>
              <a:solidFill>
                <a:srgbClr val="00B050"/>
              </a:solidFill>
              <a:effectLst/>
              <a:latin typeface="Arial" charset="0"/>
              <a:ea typeface="ヒラギノ角ゴ Pro W3" charset="0"/>
              <a:cs typeface="ヒラギノ角ゴ Pro W3" charset="0"/>
            </a:endParaRPr>
          </a:p>
        </p:txBody>
      </p:sp>
      <p:sp>
        <p:nvSpPr>
          <p:cNvPr id="46" name="Ellipse 45"/>
          <p:cNvSpPr/>
          <p:nvPr/>
        </p:nvSpPr>
        <p:spPr bwMode="auto">
          <a:xfrm>
            <a:off x="5807968" y="4252789"/>
            <a:ext cx="1080120" cy="936104"/>
          </a:xfrm>
          <a:prstGeom prst="ellipse">
            <a:avLst/>
          </a:prstGeom>
          <a:noFill/>
          <a:ln w="254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CA" sz="2000" b="0" i="0" u="none" strike="noStrike" cap="none" normalizeH="0" baseline="0" dirty="0" smtClean="0">
                <a:ln>
                  <a:noFill/>
                </a:ln>
                <a:solidFill>
                  <a:srgbClr val="00B0F0"/>
                </a:solidFill>
                <a:effectLst/>
                <a:latin typeface="Arial" charset="0"/>
                <a:ea typeface="ヒラギノ角ゴ Pro W3" charset="0"/>
                <a:cs typeface="ヒラギノ角ゴ Pro W3" charset="0"/>
              </a:rPr>
              <a:t>TAC</a:t>
            </a:r>
            <a:endParaRPr kumimoji="0" lang="fr-CA" sz="2000" b="0" i="0" u="none" strike="noStrike" cap="none" normalizeH="0" baseline="0" dirty="0">
              <a:ln>
                <a:noFill/>
              </a:ln>
              <a:solidFill>
                <a:srgbClr val="00B0F0"/>
              </a:solidFill>
              <a:effectLst/>
              <a:latin typeface="Arial" charset="0"/>
              <a:ea typeface="ヒラギノ角ゴ Pro W3" charset="0"/>
              <a:cs typeface="ヒラギノ角ゴ Pro W3" charset="0"/>
            </a:endParaRPr>
          </a:p>
        </p:txBody>
      </p:sp>
      <p:cxnSp>
        <p:nvCxnSpPr>
          <p:cNvPr id="48" name="Connecteur droit avec flèche 47"/>
          <p:cNvCxnSpPr>
            <a:stCxn id="44" idx="4"/>
            <a:endCxn id="46" idx="0"/>
          </p:cNvCxnSpPr>
          <p:nvPr/>
        </p:nvCxnSpPr>
        <p:spPr bwMode="auto">
          <a:xfrm>
            <a:off x="6348028" y="3892749"/>
            <a:ext cx="0" cy="36004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9" name="Connecteur en angle 48"/>
          <p:cNvCxnSpPr>
            <a:stCxn id="45" idx="4"/>
            <a:endCxn id="46" idx="2"/>
          </p:cNvCxnSpPr>
          <p:nvPr/>
        </p:nvCxnSpPr>
        <p:spPr bwMode="auto">
          <a:xfrm rot="16200000" flipH="1">
            <a:off x="4644126" y="3556999"/>
            <a:ext cx="2075656" cy="252028"/>
          </a:xfrm>
          <a:prstGeom prst="bentConnector2">
            <a:avLst/>
          </a:prstGeom>
          <a:solidFill>
            <a:schemeClr val="accent1"/>
          </a:solidFill>
          <a:ln w="25400" cap="flat" cmpd="sng" algn="ctr">
            <a:solidFill>
              <a:srgbClr val="FFC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50" name="Rectangle 49"/>
          <p:cNvSpPr/>
          <p:nvPr/>
        </p:nvSpPr>
        <p:spPr bwMode="auto">
          <a:xfrm>
            <a:off x="5159897" y="824136"/>
            <a:ext cx="1195883" cy="58864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CA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ヒラギノ角ゴ Pro W3" charset="0"/>
                <a:cs typeface="ヒラギノ角ゴ Pro W3" charset="0"/>
              </a:rPr>
              <a:t>P3</a:t>
            </a:r>
            <a:endParaRPr kumimoji="0" lang="fr-CA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ヒラギノ角ゴ Pro W3" charset="0"/>
              <a:cs typeface="ヒラギノ角ゴ Pro W3" charset="0"/>
            </a:endParaRPr>
          </a:p>
        </p:txBody>
      </p:sp>
      <p:cxnSp>
        <p:nvCxnSpPr>
          <p:cNvPr id="51" name="Connecteur en angle 50"/>
          <p:cNvCxnSpPr>
            <a:stCxn id="34" idx="6"/>
            <a:endCxn id="45" idx="0"/>
          </p:cNvCxnSpPr>
          <p:nvPr/>
        </p:nvCxnSpPr>
        <p:spPr bwMode="auto">
          <a:xfrm flipV="1">
            <a:off x="4511824" y="1709081"/>
            <a:ext cx="1044116" cy="3000046"/>
          </a:xfrm>
          <a:prstGeom prst="bentConnector4">
            <a:avLst>
              <a:gd name="adj1" fmla="val 24138"/>
              <a:gd name="adj2" fmla="val 107620"/>
            </a:avLst>
          </a:prstGeom>
          <a:solidFill>
            <a:schemeClr val="accent1"/>
          </a:solidFill>
          <a:ln w="254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6" name="Connecteur droit 55"/>
          <p:cNvCxnSpPr/>
          <p:nvPr/>
        </p:nvCxnSpPr>
        <p:spPr bwMode="auto">
          <a:xfrm>
            <a:off x="6960096" y="1480481"/>
            <a:ext cx="0" cy="3888432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53" name="ZoneTexte 52"/>
          <p:cNvSpPr txBox="1"/>
          <p:nvPr/>
        </p:nvSpPr>
        <p:spPr>
          <a:xfrm>
            <a:off x="7167253" y="2658470"/>
            <a:ext cx="201622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4400" dirty="0" smtClean="0"/>
              <a:t>…</a:t>
            </a:r>
            <a:endParaRPr lang="fr-CA" sz="4400" dirty="0"/>
          </a:p>
        </p:txBody>
      </p:sp>
      <p:cxnSp>
        <p:nvCxnSpPr>
          <p:cNvPr id="40" name="Connecteur en angle 39"/>
          <p:cNvCxnSpPr>
            <a:endCxn id="32" idx="0"/>
          </p:cNvCxnSpPr>
          <p:nvPr/>
        </p:nvCxnSpPr>
        <p:spPr bwMode="auto">
          <a:xfrm rot="16200000" flipH="1">
            <a:off x="2755639" y="1728805"/>
            <a:ext cx="1388137" cy="1044114"/>
          </a:xfrm>
          <a:prstGeom prst="bentConnector3">
            <a:avLst>
              <a:gd name="adj1" fmla="val -571"/>
            </a:avLst>
          </a:prstGeom>
          <a:solidFill>
            <a:schemeClr val="accent1"/>
          </a:solidFill>
          <a:ln w="254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61" name="Connecteur en angle 60"/>
          <p:cNvCxnSpPr/>
          <p:nvPr/>
        </p:nvCxnSpPr>
        <p:spPr bwMode="auto">
          <a:xfrm rot="16200000" flipH="1">
            <a:off x="460249" y="1718811"/>
            <a:ext cx="1388137" cy="1044114"/>
          </a:xfrm>
          <a:prstGeom prst="bentConnector3">
            <a:avLst>
              <a:gd name="adj1" fmla="val -571"/>
            </a:avLst>
          </a:prstGeom>
          <a:solidFill>
            <a:schemeClr val="accent1"/>
          </a:solidFill>
          <a:ln w="254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60" name="Connecteur droit avec flèche 59"/>
          <p:cNvCxnSpPr>
            <a:endCxn id="10" idx="0"/>
          </p:cNvCxnSpPr>
          <p:nvPr/>
        </p:nvCxnSpPr>
        <p:spPr bwMode="auto">
          <a:xfrm flipH="1">
            <a:off x="1091444" y="1546799"/>
            <a:ext cx="8866" cy="130581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62" name="Rectangle 61"/>
          <p:cNvSpPr/>
          <p:nvPr/>
        </p:nvSpPr>
        <p:spPr bwMode="auto">
          <a:xfrm>
            <a:off x="111962" y="1422019"/>
            <a:ext cx="886800" cy="245367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CA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ヒラギノ角ゴ Pro W3" charset="0"/>
                <a:cs typeface="ヒラギノ角ゴ Pro W3" charset="0"/>
              </a:rPr>
              <a:t>Inventaire</a:t>
            </a:r>
            <a:endParaRPr kumimoji="0" lang="en-CA" sz="1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ヒラギノ角ゴ Pro W3" charset="0"/>
              <a:cs typeface="ヒラギノ角ゴ Pro W3" charset="0"/>
            </a:endParaRPr>
          </a:p>
        </p:txBody>
      </p:sp>
      <p:cxnSp>
        <p:nvCxnSpPr>
          <p:cNvPr id="65" name="Connecteur en angle 64"/>
          <p:cNvCxnSpPr/>
          <p:nvPr/>
        </p:nvCxnSpPr>
        <p:spPr bwMode="auto">
          <a:xfrm rot="16200000" flipH="1">
            <a:off x="5089124" y="1695273"/>
            <a:ext cx="1476162" cy="1046581"/>
          </a:xfrm>
          <a:prstGeom prst="bentConnector3">
            <a:avLst>
              <a:gd name="adj1" fmla="val -72"/>
            </a:avLst>
          </a:prstGeom>
          <a:solidFill>
            <a:schemeClr val="accent1"/>
          </a:solidFill>
          <a:ln w="254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84" name="Connecteur en angle 83"/>
          <p:cNvCxnSpPr>
            <a:endCxn id="33" idx="3"/>
          </p:cNvCxnSpPr>
          <p:nvPr/>
        </p:nvCxnSpPr>
        <p:spPr bwMode="auto">
          <a:xfrm rot="5400000" flipH="1" flipV="1">
            <a:off x="1566501" y="3133812"/>
            <a:ext cx="1865283" cy="741323"/>
          </a:xfrm>
          <a:prstGeom prst="bentConnector3">
            <a:avLst>
              <a:gd name="adj1" fmla="val 23446"/>
            </a:avLst>
          </a:prstGeom>
          <a:solidFill>
            <a:schemeClr val="accent1"/>
          </a:solidFill>
          <a:ln w="25400" cap="flat" cmpd="sng" algn="ctr">
            <a:solidFill>
              <a:srgbClr val="FFC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95" name="Connecteur en angle 94"/>
          <p:cNvCxnSpPr>
            <a:stCxn id="34" idx="7"/>
            <a:endCxn id="45" idx="3"/>
          </p:cNvCxnSpPr>
          <p:nvPr/>
        </p:nvCxnSpPr>
        <p:spPr bwMode="auto">
          <a:xfrm rot="5400000" flipH="1" flipV="1">
            <a:off x="3828818" y="3032922"/>
            <a:ext cx="1870068" cy="820416"/>
          </a:xfrm>
          <a:prstGeom prst="bentConnector3">
            <a:avLst>
              <a:gd name="adj1" fmla="val 19847"/>
            </a:avLst>
          </a:prstGeom>
          <a:solidFill>
            <a:schemeClr val="accent1"/>
          </a:solidFill>
          <a:ln w="25400" cap="flat" cmpd="sng" algn="ctr">
            <a:solidFill>
              <a:srgbClr val="FFC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00" name="Rectangle 99"/>
          <p:cNvSpPr/>
          <p:nvPr/>
        </p:nvSpPr>
        <p:spPr bwMode="auto">
          <a:xfrm>
            <a:off x="8856" y="3195411"/>
            <a:ext cx="1060746" cy="23250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CA" sz="1200" dirty="0">
                <a:solidFill>
                  <a:srgbClr val="000000"/>
                </a:solidFill>
                <a:latin typeface="Arial" charset="0"/>
                <a:ea typeface="ヒラギノ角ゴ Pro W3" charset="0"/>
                <a:cs typeface="ヒラギノ角ゴ Pro W3" charset="0"/>
              </a:rPr>
              <a:t>P</a:t>
            </a:r>
            <a:r>
              <a:rPr lang="fr-CA" sz="1200" dirty="0" smtClean="0">
                <a:solidFill>
                  <a:srgbClr val="000000"/>
                </a:solidFill>
                <a:latin typeface="Arial" charset="0"/>
                <a:ea typeface="ヒラギノ角ゴ Pro W3" charset="0"/>
                <a:cs typeface="ヒラギノ角ゴ Pro W3" charset="0"/>
              </a:rPr>
              <a:t>lanification</a:t>
            </a:r>
            <a:endParaRPr kumimoji="0" lang="en-CA" sz="1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ヒラギノ角ゴ Pro W3" charset="0"/>
              <a:cs typeface="ヒラギノ角ゴ Pro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9852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4" dur="indefinite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5" dur="indefinite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7" dur="indefinite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8" dur="indefinite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0" dur="indefinite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61" dur="indefinite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3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64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6" dur="indefinit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67" dur="indefinite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9" dur="indefinite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0" dur="indefinite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72" dur="indefinite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3" dur="indefinite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75" dur="indefinite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6" dur="indefinite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78" dur="indefinite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9" dur="indefinite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81" dur="indefinite"/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82" dur="indefinite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84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85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1" dur="indefinite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92" dur="indefinite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9" presetClass="emph" presetSubtype="0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12" dur="indefinite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13" dur="indefinite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9" presetClass="emph" presetSubtype="0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15" dur="indefinite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16" dur="indefinite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18" dur="indefinite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19" dur="indefinite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1" dur="indefinite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22" dur="indefinite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4" dur="indefinite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25" dur="indefinite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7" dur="indefinite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28" dur="indefinite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30" dur="indefinite"/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1" dur="indefinite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37" dur="indefinite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8" dur="indefinite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40" dur="indefinite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41" dur="indefinite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43" dur="indefinite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44" dur="indefinite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46" dur="indefinite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47" dur="indefinite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49" dur="indefinite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50" dur="indefinite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2" dur="indefinite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53" dur="indefinite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5" dur="indefinite"/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56" dur="indefinite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8" dur="indefinite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59" dur="indefinite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61" dur="indefinite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62" dur="indefinite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10" grpId="0" animBg="1"/>
      <p:bldP spid="10" grpId="1" animBg="1"/>
      <p:bldP spid="11" grpId="0" animBg="1"/>
      <p:bldP spid="11" grpId="1" animBg="1"/>
      <p:bldP spid="26" grpId="0" animBg="1"/>
      <p:bldP spid="26" grpId="1" animBg="1"/>
      <p:bldP spid="32" grpId="0" animBg="1"/>
      <p:bldP spid="32" grpId="1" animBg="1"/>
      <p:bldP spid="32" grpId="2" animBg="1"/>
      <p:bldP spid="33" grpId="0" animBg="1"/>
      <p:bldP spid="33" grpId="1" animBg="1"/>
      <p:bldP spid="33" grpId="2" animBg="1"/>
      <p:bldP spid="34" grpId="0" animBg="1"/>
      <p:bldP spid="38" grpId="0" animBg="1"/>
      <p:bldP spid="38" grpId="1" animBg="1"/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  <p:bldP spid="50" grpId="0" animBg="1"/>
      <p:bldP spid="50" grpId="1" animBg="1"/>
      <p:bldP spid="53" grpId="0"/>
      <p:bldP spid="62" grpId="0" animBg="1"/>
      <p:bldP spid="62" grpId="1" animBg="1"/>
      <p:bldP spid="100" grpId="0" animBg="1"/>
      <p:bldP spid="100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2">
            <a:extLst>
              <a:ext uri="{FF2B5EF4-FFF2-40B4-BE49-F238E27FC236}">
                <a16:creationId xmlns="" xmlns:a16="http://schemas.microsoft.com/office/drawing/2014/main" id="{2C64CE8F-6DC1-7B46-AA41-065734F9FFF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6737" y="74712"/>
            <a:ext cx="10363200" cy="762000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fr-CA" altLang="fr-FR" dirty="0"/>
              <a:t/>
            </a:r>
            <a:br>
              <a:rPr lang="fr-CA" altLang="fr-FR" dirty="0"/>
            </a:br>
            <a:r>
              <a:rPr lang="fr-CA" dirty="0" smtClean="0"/>
              <a:t>La </a:t>
            </a:r>
            <a:r>
              <a:rPr lang="fr-CA" dirty="0" err="1" smtClean="0"/>
              <a:t>re</a:t>
            </a:r>
            <a:r>
              <a:rPr lang="fr-CA" dirty="0" smtClean="0"/>
              <a:t>-planification: une itération les liens</a:t>
            </a:r>
            <a:endParaRPr lang="fr-CA" altLang="fr-FR" dirty="0"/>
          </a:p>
        </p:txBody>
      </p:sp>
      <p:sp>
        <p:nvSpPr>
          <p:cNvPr id="10243" name="Espace réservé du numéro de diapositive 1">
            <a:extLst>
              <a:ext uri="{FF2B5EF4-FFF2-40B4-BE49-F238E27FC236}">
                <a16:creationId xmlns="" xmlns:a16="http://schemas.microsoft.com/office/drawing/2014/main" id="{A32D7E7E-5EC9-B640-8806-5F060AD25E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1pPr>
            <a:lvl2pPr marL="742950" indent="-285750">
              <a:spcBef>
                <a:spcPct val="20000"/>
              </a:spcBef>
              <a:buSzPct val="90000"/>
              <a:buFont typeface="Courier New" panose="02070309020205020404" pitchFamily="49" charset="0"/>
              <a:buBlip>
                <a:blip r:embed="rId3"/>
              </a:buBlip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2pPr>
            <a:lvl3pPr marL="1143000" indent="-228600">
              <a:spcBef>
                <a:spcPct val="20000"/>
              </a:spcBef>
              <a:buSzPct val="70000"/>
              <a:buBlip>
                <a:blip r:embed="rId3"/>
              </a:buBlip>
              <a:defRPr sz="20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9pPr>
          </a:lstStyle>
          <a:p>
            <a:pPr>
              <a:spcBef>
                <a:spcPct val="0"/>
              </a:spcBef>
            </a:pPr>
            <a:fld id="{9FBA7238-3D46-9545-868D-82165EA7AAB4}" type="slidenum">
              <a:rPr lang="fr-FR" altLang="fr-FR" sz="1300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6</a:t>
            </a:fld>
            <a:endParaRPr lang="fr-FR" altLang="fr-FR" sz="1100">
              <a:solidFill>
                <a:srgbClr val="000000"/>
              </a:solidFill>
            </a:endParaRPr>
          </a:p>
        </p:txBody>
      </p:sp>
      <p:sp>
        <p:nvSpPr>
          <p:cNvPr id="10" name="Ellipse 9"/>
          <p:cNvSpPr/>
          <p:nvPr/>
        </p:nvSpPr>
        <p:spPr bwMode="auto">
          <a:xfrm>
            <a:off x="839416" y="1677380"/>
            <a:ext cx="1080120" cy="936104"/>
          </a:xfrm>
          <a:prstGeom prst="ellipse">
            <a:avLst/>
          </a:prstGeom>
          <a:noFill/>
          <a:ln w="254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CA" sz="2000" b="0" i="0" u="none" strike="noStrike" cap="none" normalizeH="0" baseline="0" dirty="0" smtClean="0">
                <a:ln>
                  <a:noFill/>
                </a:ln>
                <a:solidFill>
                  <a:srgbClr val="00B050"/>
                </a:solidFill>
                <a:effectLst/>
                <a:latin typeface="Arial" charset="0"/>
                <a:ea typeface="ヒラギノ角ゴ Pro W3" charset="0"/>
                <a:cs typeface="ヒラギノ角ゴ Pro W3" charset="0"/>
              </a:rPr>
              <a:t>CPF</a:t>
            </a:r>
            <a:endParaRPr kumimoji="0" lang="fr-CA" sz="2000" b="0" i="0" u="none" strike="noStrike" cap="none" normalizeH="0" baseline="0" dirty="0">
              <a:ln>
                <a:noFill/>
              </a:ln>
              <a:solidFill>
                <a:srgbClr val="00B050"/>
              </a:solidFill>
              <a:effectLst/>
              <a:latin typeface="Arial" charset="0"/>
              <a:ea typeface="ヒラギノ角ゴ Pro W3" charset="0"/>
              <a:cs typeface="ヒラギノ角ゴ Pro W3" charset="0"/>
            </a:endParaRPr>
          </a:p>
        </p:txBody>
      </p:sp>
      <p:sp>
        <p:nvSpPr>
          <p:cNvPr id="11" name="Ellipse 10"/>
          <p:cNvSpPr/>
          <p:nvPr/>
        </p:nvSpPr>
        <p:spPr bwMode="auto">
          <a:xfrm>
            <a:off x="1415480" y="4221088"/>
            <a:ext cx="1080120" cy="936104"/>
          </a:xfrm>
          <a:prstGeom prst="ellipse">
            <a:avLst/>
          </a:prstGeom>
          <a:noFill/>
          <a:ln w="254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CA" sz="2000" b="0" i="0" u="none" strike="noStrike" cap="none" normalizeH="0" baseline="0" dirty="0" smtClean="0">
                <a:ln>
                  <a:noFill/>
                </a:ln>
                <a:solidFill>
                  <a:srgbClr val="00B0F0"/>
                </a:solidFill>
                <a:effectLst/>
                <a:latin typeface="Arial" charset="0"/>
                <a:ea typeface="ヒラギノ角ゴ Pro W3" charset="0"/>
                <a:cs typeface="ヒラギノ角ゴ Pro W3" charset="0"/>
              </a:rPr>
              <a:t>TAC</a:t>
            </a:r>
            <a:endParaRPr kumimoji="0" lang="fr-CA" sz="2000" b="0" i="0" u="none" strike="noStrike" cap="none" normalizeH="0" baseline="0" dirty="0">
              <a:ln>
                <a:noFill/>
              </a:ln>
              <a:solidFill>
                <a:srgbClr val="00B0F0"/>
              </a:solidFill>
              <a:effectLst/>
              <a:latin typeface="Arial" charset="0"/>
              <a:ea typeface="ヒラギノ角ゴ Pro W3" charset="0"/>
              <a:cs typeface="ヒラギノ角ゴ Pro W3" charset="0"/>
            </a:endParaRPr>
          </a:p>
        </p:txBody>
      </p:sp>
      <p:cxnSp>
        <p:nvCxnSpPr>
          <p:cNvPr id="18" name="Connecteur droit avec flèche 17"/>
          <p:cNvCxnSpPr>
            <a:stCxn id="4" idx="4"/>
            <a:endCxn id="11" idx="0"/>
          </p:cNvCxnSpPr>
          <p:nvPr/>
        </p:nvCxnSpPr>
        <p:spPr bwMode="auto">
          <a:xfrm>
            <a:off x="1942379" y="3853165"/>
            <a:ext cx="13161" cy="367923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2" name="Connecteur en angle 21"/>
          <p:cNvCxnSpPr>
            <a:stCxn id="10" idx="2"/>
            <a:endCxn id="11" idx="2"/>
          </p:cNvCxnSpPr>
          <p:nvPr/>
        </p:nvCxnSpPr>
        <p:spPr bwMode="auto">
          <a:xfrm rot="10800000" flipH="1" flipV="1">
            <a:off x="839416" y="2145432"/>
            <a:ext cx="576064" cy="2543708"/>
          </a:xfrm>
          <a:prstGeom prst="bentConnector3">
            <a:avLst>
              <a:gd name="adj1" fmla="val -39683"/>
            </a:avLst>
          </a:prstGeom>
          <a:solidFill>
            <a:schemeClr val="accent1"/>
          </a:solidFill>
          <a:ln w="25400" cap="flat" cmpd="sng" algn="ctr">
            <a:solidFill>
              <a:srgbClr val="7030A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6" name="Rectangle 25"/>
          <p:cNvSpPr/>
          <p:nvPr/>
        </p:nvSpPr>
        <p:spPr bwMode="auto">
          <a:xfrm>
            <a:off x="839416" y="824136"/>
            <a:ext cx="1195883" cy="58864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CA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ヒラギノ角ゴ Pro W3" charset="0"/>
                <a:cs typeface="ヒラギノ角ゴ Pro W3" charset="0"/>
              </a:rPr>
              <a:t>P1</a:t>
            </a:r>
            <a:endParaRPr kumimoji="0" lang="fr-CA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ヒラギノ角ゴ Pro W3" charset="0"/>
              <a:cs typeface="ヒラギノ角ゴ Pro W3" charset="0"/>
            </a:endParaRPr>
          </a:p>
        </p:txBody>
      </p:sp>
      <p:sp>
        <p:nvSpPr>
          <p:cNvPr id="54" name="ZoneTexte 53"/>
          <p:cNvSpPr txBox="1"/>
          <p:nvPr/>
        </p:nvSpPr>
        <p:spPr>
          <a:xfrm>
            <a:off x="5746027" y="1770265"/>
            <a:ext cx="45883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 smtClean="0">
                <a:solidFill>
                  <a:srgbClr val="FF0000"/>
                </a:solidFill>
              </a:rPr>
              <a:t>_SETFROMGLOBAL(ratio)</a:t>
            </a:r>
            <a:endParaRPr lang="fr-CA" dirty="0">
              <a:solidFill>
                <a:srgbClr val="FF0000"/>
              </a:solidFill>
            </a:endParaRPr>
          </a:p>
        </p:txBody>
      </p:sp>
      <p:cxnSp>
        <p:nvCxnSpPr>
          <p:cNvPr id="19" name="Connecteur en angle 18"/>
          <p:cNvCxnSpPr>
            <a:stCxn id="10" idx="3"/>
            <a:endCxn id="11" idx="3"/>
          </p:cNvCxnSpPr>
          <p:nvPr/>
        </p:nvCxnSpPr>
        <p:spPr bwMode="auto">
          <a:xfrm rot="16200000" flipH="1">
            <a:off x="13774" y="3460217"/>
            <a:ext cx="2543708" cy="576064"/>
          </a:xfrm>
          <a:prstGeom prst="bentConnector3">
            <a:avLst>
              <a:gd name="adj1" fmla="val 100596"/>
            </a:avLst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4" name="ZoneTexte 23"/>
          <p:cNvSpPr txBox="1"/>
          <p:nvPr/>
        </p:nvSpPr>
        <p:spPr>
          <a:xfrm>
            <a:off x="5735960" y="3417286"/>
            <a:ext cx="58605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 smtClean="0">
                <a:solidFill>
                  <a:srgbClr val="7030A0"/>
                </a:solidFill>
              </a:rPr>
              <a:t>_SETGLOBALSCHEDULE(0 à infini)</a:t>
            </a:r>
            <a:endParaRPr lang="fr-CA" dirty="0">
              <a:solidFill>
                <a:srgbClr val="7030A0"/>
              </a:solidFill>
            </a:endParaRPr>
          </a:p>
        </p:txBody>
      </p:sp>
      <p:cxnSp>
        <p:nvCxnSpPr>
          <p:cNvPr id="25" name="Connecteur en angle 24"/>
          <p:cNvCxnSpPr>
            <a:stCxn id="11" idx="7"/>
            <a:endCxn id="29" idx="2"/>
          </p:cNvCxnSpPr>
          <p:nvPr/>
        </p:nvCxnSpPr>
        <p:spPr bwMode="auto">
          <a:xfrm rot="5400000" flipH="1" flipV="1">
            <a:off x="1210072" y="2747127"/>
            <a:ext cx="2738399" cy="483702"/>
          </a:xfrm>
          <a:prstGeom prst="bentConnector2">
            <a:avLst/>
          </a:prstGeom>
          <a:solidFill>
            <a:schemeClr val="accent1"/>
          </a:solidFill>
          <a:ln w="25400" cap="flat" cmpd="sng" algn="ctr">
            <a:solidFill>
              <a:srgbClr val="FFC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9" name="Ellipse 28"/>
          <p:cNvSpPr/>
          <p:nvPr/>
        </p:nvSpPr>
        <p:spPr bwMode="auto">
          <a:xfrm>
            <a:off x="2821122" y="1250716"/>
            <a:ext cx="1114637" cy="738124"/>
          </a:xfrm>
          <a:prstGeom prst="ellipse">
            <a:avLst/>
          </a:prstGeom>
          <a:noFill/>
          <a:ln w="254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CA" sz="2000" b="0" i="0" u="none" strike="noStrike" cap="none" normalizeH="0" baseline="0" dirty="0" smtClean="0">
                <a:ln>
                  <a:noFill/>
                </a:ln>
                <a:solidFill>
                  <a:srgbClr val="00B050"/>
                </a:solidFill>
                <a:effectLst/>
                <a:latin typeface="Arial" charset="0"/>
                <a:ea typeface="ヒラギノ角ゴ Pro W3" charset="0"/>
                <a:cs typeface="ヒラギノ角ゴ Pro W3" charset="0"/>
              </a:rPr>
              <a:t>CPF</a:t>
            </a:r>
            <a:endParaRPr kumimoji="0" lang="fr-CA" sz="2000" b="0" i="0" u="none" strike="noStrike" cap="none" normalizeH="0" baseline="0" dirty="0">
              <a:ln>
                <a:noFill/>
              </a:ln>
              <a:solidFill>
                <a:srgbClr val="00B050"/>
              </a:solidFill>
              <a:effectLst/>
              <a:latin typeface="Arial" charset="0"/>
              <a:ea typeface="ヒラギノ角ゴ Pro W3" charset="0"/>
              <a:cs typeface="ヒラギノ角ゴ Pro W3" charset="0"/>
            </a:endParaRPr>
          </a:p>
        </p:txBody>
      </p:sp>
      <p:sp>
        <p:nvSpPr>
          <p:cNvPr id="30" name="Rectangle 29"/>
          <p:cNvSpPr/>
          <p:nvPr/>
        </p:nvSpPr>
        <p:spPr bwMode="auto">
          <a:xfrm>
            <a:off x="2908931" y="826215"/>
            <a:ext cx="882813" cy="397923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CA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ヒラギノ角ゴ Pro W3" charset="0"/>
                <a:cs typeface="ヒラギノ角ゴ Pro W3" charset="0"/>
              </a:rPr>
              <a:t>P2</a:t>
            </a:r>
            <a:endParaRPr kumimoji="0" lang="fr-CA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ヒラギノ角ゴ Pro W3" charset="0"/>
              <a:cs typeface="ヒラギノ角ゴ Pro W3" charset="0"/>
            </a:endParaRPr>
          </a:p>
        </p:txBody>
      </p:sp>
      <p:sp>
        <p:nvSpPr>
          <p:cNvPr id="43" name="ZoneTexte 42"/>
          <p:cNvSpPr txBox="1"/>
          <p:nvPr/>
        </p:nvSpPr>
        <p:spPr>
          <a:xfrm>
            <a:off x="5756094" y="2580634"/>
            <a:ext cx="45883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 smtClean="0">
                <a:solidFill>
                  <a:srgbClr val="FFC000"/>
                </a:solidFill>
              </a:rPr>
              <a:t>_SETFROMLOCAL(ratio)</a:t>
            </a:r>
            <a:endParaRPr lang="fr-CA" dirty="0">
              <a:solidFill>
                <a:srgbClr val="FFC000"/>
              </a:solidFill>
            </a:endParaRPr>
          </a:p>
        </p:txBody>
      </p:sp>
      <p:cxnSp>
        <p:nvCxnSpPr>
          <p:cNvPr id="33" name="Connecteur en angle 32"/>
          <p:cNvCxnSpPr>
            <a:endCxn id="4" idx="0"/>
          </p:cNvCxnSpPr>
          <p:nvPr/>
        </p:nvCxnSpPr>
        <p:spPr bwMode="auto">
          <a:xfrm rot="16200000" flipH="1">
            <a:off x="602189" y="1576871"/>
            <a:ext cx="1370262" cy="1310118"/>
          </a:xfrm>
          <a:prstGeom prst="bentConnector3">
            <a:avLst>
              <a:gd name="adj1" fmla="val -49"/>
            </a:avLst>
          </a:prstGeom>
          <a:solidFill>
            <a:schemeClr val="accent1"/>
          </a:solidFill>
          <a:ln w="254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6" name="Connecteur en angle 35"/>
          <p:cNvCxnSpPr>
            <a:endCxn id="10" idx="0"/>
          </p:cNvCxnSpPr>
          <p:nvPr/>
        </p:nvCxnSpPr>
        <p:spPr bwMode="auto">
          <a:xfrm>
            <a:off x="192831" y="1546799"/>
            <a:ext cx="1186645" cy="130581"/>
          </a:xfrm>
          <a:prstGeom prst="bentConnector2">
            <a:avLst/>
          </a:prstGeom>
          <a:solidFill>
            <a:schemeClr val="accent1"/>
          </a:solidFill>
          <a:ln w="254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4" name="Connecteur en angle 43"/>
          <p:cNvCxnSpPr>
            <a:stCxn id="11" idx="6"/>
            <a:endCxn id="29" idx="1"/>
          </p:cNvCxnSpPr>
          <p:nvPr/>
        </p:nvCxnSpPr>
        <p:spPr bwMode="auto">
          <a:xfrm flipV="1">
            <a:off x="2495600" y="1358812"/>
            <a:ext cx="488757" cy="3330328"/>
          </a:xfrm>
          <a:prstGeom prst="bentConnector4">
            <a:avLst>
              <a:gd name="adj1" fmla="val 33301"/>
              <a:gd name="adj2" fmla="val 99814"/>
            </a:avLst>
          </a:prstGeom>
          <a:solidFill>
            <a:schemeClr val="accent1"/>
          </a:solidFill>
          <a:ln w="254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4" name="Ellipse 3"/>
          <p:cNvSpPr/>
          <p:nvPr/>
        </p:nvSpPr>
        <p:spPr bwMode="auto">
          <a:xfrm>
            <a:off x="1402319" y="2917061"/>
            <a:ext cx="1080120" cy="936104"/>
          </a:xfrm>
          <a:prstGeom prst="ellipse">
            <a:avLst/>
          </a:prstGeom>
          <a:solidFill>
            <a:schemeClr val="bg1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CA" sz="20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Arial" charset="0"/>
                <a:ea typeface="ヒラギノ角ゴ Pro W3" charset="0"/>
                <a:cs typeface="ヒラギノ角ゴ Pro W3" charset="0"/>
              </a:rPr>
              <a:t>Feux</a:t>
            </a:r>
            <a:endParaRPr kumimoji="0" lang="fr-CA" sz="2000" b="0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Arial" charset="0"/>
              <a:ea typeface="ヒラギノ角ゴ Pro W3" charset="0"/>
              <a:cs typeface="ヒラギノ角ゴ Pro W3" charset="0"/>
            </a:endParaRPr>
          </a:p>
        </p:txBody>
      </p:sp>
      <p:sp>
        <p:nvSpPr>
          <p:cNvPr id="55" name="ZoneTexte 54"/>
          <p:cNvSpPr txBox="1"/>
          <p:nvPr/>
        </p:nvSpPr>
        <p:spPr>
          <a:xfrm>
            <a:off x="5746027" y="959497"/>
            <a:ext cx="45883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 smtClean="0">
                <a:solidFill>
                  <a:srgbClr val="0070C0"/>
                </a:solidFill>
              </a:rPr>
              <a:t>Inventaire</a:t>
            </a:r>
            <a:endParaRPr lang="fr-CA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2782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2" dur="indefinite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3" dur="indefinite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5" dur="indefinite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6" dur="indefinite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8" dur="indefinite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9" dur="indefinite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1" dur="indefinite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2" dur="indefinite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4" dur="indefinite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5" dur="indefinite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1" dur="indefinite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2" dur="indefinite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0" dur="indefinite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1" dur="indefinite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24" grpId="0"/>
      <p:bldP spid="43" grpId="0"/>
      <p:bldP spid="55" grpId="0"/>
      <p:bldP spid="55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2">
            <a:extLst>
              <a:ext uri="{FF2B5EF4-FFF2-40B4-BE49-F238E27FC236}">
                <a16:creationId xmlns="" xmlns:a16="http://schemas.microsoft.com/office/drawing/2014/main" id="{2C64CE8F-6DC1-7B46-AA41-065734F9FFF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6737" y="74712"/>
            <a:ext cx="10363200" cy="762000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fr-CA" altLang="fr-FR" dirty="0"/>
              <a:t/>
            </a:r>
            <a:br>
              <a:rPr lang="fr-CA" altLang="fr-FR" dirty="0"/>
            </a:br>
            <a:r>
              <a:rPr lang="fr-CA" dirty="0" smtClean="0"/>
              <a:t>La </a:t>
            </a:r>
            <a:r>
              <a:rPr lang="fr-CA" dirty="0" err="1" smtClean="0"/>
              <a:t>re</a:t>
            </a:r>
            <a:r>
              <a:rPr lang="fr-CA" dirty="0" smtClean="0"/>
              <a:t>-planification: l’ensemble des sous modèles.</a:t>
            </a:r>
            <a:endParaRPr lang="fr-CA" altLang="fr-FR" dirty="0"/>
          </a:p>
        </p:txBody>
      </p:sp>
      <p:sp>
        <p:nvSpPr>
          <p:cNvPr id="10243" name="Espace réservé du numéro de diapositive 1">
            <a:extLst>
              <a:ext uri="{FF2B5EF4-FFF2-40B4-BE49-F238E27FC236}">
                <a16:creationId xmlns="" xmlns:a16="http://schemas.microsoft.com/office/drawing/2014/main" id="{A32D7E7E-5EC9-B640-8806-5F060AD25E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1pPr>
            <a:lvl2pPr marL="742950" indent="-285750">
              <a:spcBef>
                <a:spcPct val="20000"/>
              </a:spcBef>
              <a:buSzPct val="90000"/>
              <a:buFont typeface="Courier New" panose="02070309020205020404" pitchFamily="49" charset="0"/>
              <a:buBlip>
                <a:blip r:embed="rId2"/>
              </a:buBlip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2pPr>
            <a:lvl3pPr marL="1143000" indent="-228600">
              <a:spcBef>
                <a:spcPct val="20000"/>
              </a:spcBef>
              <a:buSzPct val="70000"/>
              <a:buBlip>
                <a:blip r:embed="rId2"/>
              </a:buBlip>
              <a:defRPr sz="20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9pPr>
          </a:lstStyle>
          <a:p>
            <a:pPr>
              <a:spcBef>
                <a:spcPct val="0"/>
              </a:spcBef>
            </a:pPr>
            <a:fld id="{9FBA7238-3D46-9545-868D-82165EA7AAB4}" type="slidenum">
              <a:rPr lang="fr-FR" altLang="fr-FR" sz="1300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7</a:t>
            </a:fld>
            <a:endParaRPr lang="fr-FR" altLang="fr-FR" sz="1100">
              <a:solidFill>
                <a:srgbClr val="000000"/>
              </a:solidFill>
            </a:endParaRPr>
          </a:p>
        </p:txBody>
      </p:sp>
      <p:sp>
        <p:nvSpPr>
          <p:cNvPr id="25" name="ZoneTexte 24"/>
          <p:cNvSpPr txBox="1"/>
          <p:nvPr/>
        </p:nvSpPr>
        <p:spPr>
          <a:xfrm>
            <a:off x="551384" y="760059"/>
            <a:ext cx="799288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 smtClean="0"/>
              <a:t>Sections communes pour les 3 scénarios: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CA" dirty="0" smtClean="0"/>
              <a:t>Area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CA" dirty="0" smtClean="0"/>
              <a:t>Constantes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CA" dirty="0" err="1" smtClean="0"/>
              <a:t>Landscape</a:t>
            </a:r>
            <a:endParaRPr lang="fr-CA" dirty="0"/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CA" dirty="0" smtClean="0"/>
              <a:t>Outputs</a:t>
            </a:r>
          </a:p>
        </p:txBody>
      </p:sp>
      <p:sp>
        <p:nvSpPr>
          <p:cNvPr id="27" name="ZoneTexte 26"/>
          <p:cNvSpPr txBox="1"/>
          <p:nvPr/>
        </p:nvSpPr>
        <p:spPr>
          <a:xfrm>
            <a:off x="551384" y="2713317"/>
            <a:ext cx="902966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 smtClean="0"/>
              <a:t>Toutes les autres sections peuvent êtres propre au scénario: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CA" dirty="0" smtClean="0"/>
              <a:t>Actions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CA" dirty="0" smtClean="0"/>
              <a:t>Transitions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CA" dirty="0" err="1" smtClean="0"/>
              <a:t>Yields</a:t>
            </a:r>
            <a:endParaRPr lang="fr-CA" dirty="0" smtClean="0"/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CA" dirty="0" err="1" smtClean="0"/>
              <a:t>Optimize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194142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4" dur="indefinite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5" dur="indefinite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7" dur="indefinite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8" dur="indefinite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0" dur="indefinite"/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1" dur="indefinite"/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3" dur="indefinite"/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4" dur="indefinite"/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6" dur="indefinite"/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7" dur="indefinite"/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2">
            <a:extLst>
              <a:ext uri="{FF2B5EF4-FFF2-40B4-BE49-F238E27FC236}">
                <a16:creationId xmlns="" xmlns:a16="http://schemas.microsoft.com/office/drawing/2014/main" id="{2C64CE8F-6DC1-7B46-AA41-065734F9FFF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6737" y="74712"/>
            <a:ext cx="10363200" cy="762000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fr-CA" altLang="fr-FR" dirty="0"/>
              <a:t/>
            </a:r>
            <a:br>
              <a:rPr lang="fr-CA" altLang="fr-FR" dirty="0"/>
            </a:br>
            <a:r>
              <a:rPr lang="fr-CA" dirty="0" smtClean="0"/>
              <a:t>La </a:t>
            </a:r>
            <a:r>
              <a:rPr lang="fr-CA" dirty="0" err="1" smtClean="0"/>
              <a:t>re</a:t>
            </a:r>
            <a:r>
              <a:rPr lang="fr-CA" dirty="0" smtClean="0"/>
              <a:t>-planification: l’ensemble des sous modèles.</a:t>
            </a:r>
            <a:endParaRPr lang="fr-CA" altLang="fr-FR" dirty="0"/>
          </a:p>
        </p:txBody>
      </p:sp>
      <p:sp>
        <p:nvSpPr>
          <p:cNvPr id="10243" name="Espace réservé du numéro de diapositive 1">
            <a:extLst>
              <a:ext uri="{FF2B5EF4-FFF2-40B4-BE49-F238E27FC236}">
                <a16:creationId xmlns="" xmlns:a16="http://schemas.microsoft.com/office/drawing/2014/main" id="{A32D7E7E-5EC9-B640-8806-5F060AD25E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1pPr>
            <a:lvl2pPr marL="742950" indent="-285750">
              <a:spcBef>
                <a:spcPct val="20000"/>
              </a:spcBef>
              <a:buSzPct val="90000"/>
              <a:buFont typeface="Courier New" panose="02070309020205020404" pitchFamily="49" charset="0"/>
              <a:buBlip>
                <a:blip r:embed="rId2"/>
              </a:buBlip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2pPr>
            <a:lvl3pPr marL="1143000" indent="-228600">
              <a:spcBef>
                <a:spcPct val="20000"/>
              </a:spcBef>
              <a:buSzPct val="70000"/>
              <a:buBlip>
                <a:blip r:embed="rId2"/>
              </a:buBlip>
              <a:defRPr sz="20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9pPr>
          </a:lstStyle>
          <a:p>
            <a:pPr>
              <a:spcBef>
                <a:spcPct val="0"/>
              </a:spcBef>
            </a:pPr>
            <a:fld id="{9FBA7238-3D46-9545-868D-82165EA7AAB4}" type="slidenum">
              <a:rPr lang="fr-FR" altLang="fr-FR" sz="1300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8</a:t>
            </a:fld>
            <a:endParaRPr lang="fr-FR" altLang="fr-FR" sz="1100">
              <a:solidFill>
                <a:srgbClr val="000000"/>
              </a:solidFill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551384" y="760059"/>
            <a:ext cx="102971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Deux nouveaux </a:t>
            </a:r>
            <a:r>
              <a:rPr lang="fr-CA" dirty="0"/>
              <a:t>mots </a:t>
            </a:r>
            <a:r>
              <a:rPr lang="fr-CA" dirty="0" smtClean="0"/>
              <a:t>clés dans </a:t>
            </a:r>
            <a:r>
              <a:rPr lang="fr-CA" b="1" u="sng" dirty="0" smtClean="0"/>
              <a:t>FMT:</a:t>
            </a:r>
            <a:endParaRPr lang="fr-CA" b="1" u="sng" dirty="0"/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CA" b="1" u="sng" dirty="0" smtClean="0"/>
              <a:t>_REIGNORE(</a:t>
            </a:r>
            <a:r>
              <a:rPr lang="fr-CA" b="1" u="sng" dirty="0" err="1" smtClean="0"/>
              <a:t>périodereplanification</a:t>
            </a:r>
            <a:r>
              <a:rPr lang="fr-CA" b="1" u="sng" dirty="0" smtClean="0"/>
              <a:t>) 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CA" b="1" u="sng" dirty="0" smtClean="0"/>
              <a:t>_REPLICATE(fichier.csv)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615640" y="1915357"/>
            <a:ext cx="102971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Ces deux mots clés doivent être placés dans la section </a:t>
            </a:r>
            <a:r>
              <a:rPr lang="fr-CA" dirty="0" err="1" smtClean="0"/>
              <a:t>optimize</a:t>
            </a:r>
            <a:endParaRPr lang="fr-CA" dirty="0" smtClean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Valable seulement pour les contraintes standard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Ils doivent apparaitre au bout de la ligne visée</a:t>
            </a:r>
          </a:p>
        </p:txBody>
      </p:sp>
    </p:spTree>
    <p:extLst>
      <p:ext uri="{BB962C8B-B14F-4D97-AF65-F5344CB8AC3E}">
        <p14:creationId xmlns:p14="http://schemas.microsoft.com/office/powerpoint/2010/main" val="955313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4" dur="indefinite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5" dur="indefinite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7" dur="indefinite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8" dur="indefinite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0" dur="indefinite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1" dur="indefinite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7" dur="indefinite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8" dur="indefinite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4" dur="indefinite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5" dur="indefinite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2">
            <a:extLst>
              <a:ext uri="{FF2B5EF4-FFF2-40B4-BE49-F238E27FC236}">
                <a16:creationId xmlns="" xmlns:a16="http://schemas.microsoft.com/office/drawing/2014/main" id="{2C64CE8F-6DC1-7B46-AA41-065734F9FFF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6736" y="74712"/>
            <a:ext cx="11117895" cy="689992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fr-CA" altLang="fr-FR" dirty="0"/>
              <a:t/>
            </a:r>
            <a:br>
              <a:rPr lang="fr-CA" altLang="fr-FR" dirty="0"/>
            </a:br>
            <a:r>
              <a:rPr lang="fr-CA" dirty="0" smtClean="0"/>
              <a:t>L’ensemble des sous modèles: _REIGNORE(</a:t>
            </a:r>
            <a:r>
              <a:rPr lang="fr-CA" dirty="0" err="1" smtClean="0"/>
              <a:t>repériode</a:t>
            </a:r>
            <a:r>
              <a:rPr lang="fr-CA" dirty="0" smtClean="0"/>
              <a:t>)</a:t>
            </a:r>
            <a:endParaRPr lang="fr-CA" altLang="fr-FR" dirty="0"/>
          </a:p>
        </p:txBody>
      </p:sp>
      <p:sp>
        <p:nvSpPr>
          <p:cNvPr id="10243" name="Espace réservé du numéro de diapositive 1">
            <a:extLst>
              <a:ext uri="{FF2B5EF4-FFF2-40B4-BE49-F238E27FC236}">
                <a16:creationId xmlns="" xmlns:a16="http://schemas.microsoft.com/office/drawing/2014/main" id="{A32D7E7E-5EC9-B640-8806-5F060AD25E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1pPr>
            <a:lvl2pPr marL="742950" indent="-285750">
              <a:spcBef>
                <a:spcPct val="20000"/>
              </a:spcBef>
              <a:buSzPct val="90000"/>
              <a:buFont typeface="Courier New" panose="02070309020205020404" pitchFamily="49" charset="0"/>
              <a:buBlip>
                <a:blip r:embed="rId2"/>
              </a:buBlip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2pPr>
            <a:lvl3pPr marL="1143000" indent="-228600">
              <a:spcBef>
                <a:spcPct val="20000"/>
              </a:spcBef>
              <a:buSzPct val="70000"/>
              <a:buBlip>
                <a:blip r:embed="rId2"/>
              </a:buBlip>
              <a:defRPr sz="20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9pPr>
          </a:lstStyle>
          <a:p>
            <a:pPr>
              <a:spcBef>
                <a:spcPct val="0"/>
              </a:spcBef>
            </a:pPr>
            <a:fld id="{9FBA7238-3D46-9545-868D-82165EA7AAB4}" type="slidenum">
              <a:rPr lang="fr-FR" altLang="fr-FR" sz="1300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9</a:t>
            </a:fld>
            <a:endParaRPr lang="fr-FR" altLang="fr-FR" sz="1100">
              <a:solidFill>
                <a:srgbClr val="000000"/>
              </a:solidFill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0" y="836712"/>
            <a:ext cx="1178463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CA" dirty="0"/>
              <a:t>Ce mots clé permet de dire au sous modèle de </a:t>
            </a:r>
            <a:r>
              <a:rPr lang="fr-CA" dirty="0" err="1"/>
              <a:t>re</a:t>
            </a:r>
            <a:r>
              <a:rPr lang="fr-CA" dirty="0"/>
              <a:t>-planification d’ignorer la contrainte à partir d’une période de </a:t>
            </a:r>
            <a:r>
              <a:rPr lang="fr-CA" b="1" dirty="0" err="1"/>
              <a:t>re</a:t>
            </a:r>
            <a:r>
              <a:rPr lang="fr-CA" b="1" dirty="0"/>
              <a:t>-planification</a:t>
            </a:r>
            <a:r>
              <a:rPr lang="fr-CA" dirty="0"/>
              <a:t> </a:t>
            </a:r>
            <a:r>
              <a:rPr lang="fr-CA" dirty="0" smtClean="0"/>
              <a:t>précise</a:t>
            </a:r>
            <a:endParaRPr lang="fr-CA" dirty="0"/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CA" dirty="0"/>
              <a:t>Très utile pour instaurer la période de mise à jour et ensuite ignorer ces </a:t>
            </a:r>
            <a:r>
              <a:rPr lang="fr-CA" dirty="0" smtClean="0"/>
              <a:t>contraintes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CA" dirty="0" smtClean="0"/>
              <a:t>On ne doit pas oublier que le modèle stratégique est répété à </a:t>
            </a:r>
            <a:r>
              <a:rPr lang="fr-CA" b="1" dirty="0" smtClean="0"/>
              <a:t>toutes</a:t>
            </a:r>
            <a:r>
              <a:rPr lang="fr-CA" dirty="0" smtClean="0"/>
              <a:t> les </a:t>
            </a:r>
            <a:r>
              <a:rPr lang="fr-CA" b="1" dirty="0" smtClean="0"/>
              <a:t>périodes de </a:t>
            </a:r>
            <a:r>
              <a:rPr lang="fr-CA" b="1" dirty="0" err="1" smtClean="0"/>
              <a:t>re</a:t>
            </a:r>
            <a:r>
              <a:rPr lang="fr-CA" b="1" dirty="0" smtClean="0"/>
              <a:t>-planification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1857111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9" dur="indefinite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0" dur="indefinite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Nouvelle présentation">
  <a:themeElements>
    <a:clrScheme name="Nouvelle pré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Nouvelle présentation">
      <a:majorFont>
        <a:latin typeface="Helvetica"/>
        <a:ea typeface="ヒラギノ角ゴ Pro W3"/>
        <a:cs typeface="ヒラギノ角ゴ Pro W3"/>
      </a:majorFont>
      <a:minorFont>
        <a:latin typeface="Arial"/>
        <a:ea typeface="ヒラギノ角ゴ Pro W3"/>
        <a:cs typeface="ヒラギノ角ゴ Pro W3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ヒラギノ角ゴ Pro W3" charset="0"/>
            <a:cs typeface="ヒラギノ角ゴ Pro W3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ヒラギノ角ゴ Pro W3" charset="0"/>
            <a:cs typeface="ヒラギノ角ゴ Pro W3" charset="0"/>
          </a:defRPr>
        </a:defPPr>
      </a:lstStyle>
    </a:lnDef>
  </a:objectDefaults>
  <a:extraClrSchemeLst>
    <a:extraClrScheme>
      <a:clrScheme name="Nouvelle pré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ouvelle pré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ouvelle pré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ouvelle pré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ouvelle pré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ouvelle pré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ouvelle pré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Nouvelle présentation">
  <a:themeElements>
    <a:clrScheme name="Nouvelle pré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Nouvelle présentation">
      <a:majorFont>
        <a:latin typeface="Helvetica"/>
        <a:ea typeface="ヒラギノ角ゴ Pro W3"/>
        <a:cs typeface="ヒラギノ角ゴ Pro W3"/>
      </a:majorFont>
      <a:minorFont>
        <a:latin typeface="Arial"/>
        <a:ea typeface="ヒラギノ角ゴ Pro W3"/>
        <a:cs typeface="ヒラギノ角ゴ Pro W3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ヒラギノ角ゴ Pro W3" charset="0"/>
            <a:cs typeface="ヒラギノ角ゴ Pro W3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ヒラギノ角ゴ Pro W3" charset="0"/>
            <a:cs typeface="ヒラギノ角ゴ Pro W3" charset="0"/>
          </a:defRPr>
        </a:defPPr>
      </a:lstStyle>
    </a:lnDef>
  </a:objectDefaults>
  <a:extraClrSchemeLst>
    <a:extraClrScheme>
      <a:clrScheme name="Nouvelle pré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ouvelle pré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ouvelle pré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ouvelle pré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ouvelle pré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ouvelle pré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ouvelle pré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Presentation4">
  <a:themeElements>
    <a:clrScheme name="Presentation4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Presentation4">
      <a:majorFont>
        <a:latin typeface="Arial"/>
        <a:ea typeface="ヒラギノ角ゴ Pro W3"/>
        <a:cs typeface="ヒラギノ角ゴ Pro W3"/>
      </a:majorFont>
      <a:minorFont>
        <a:latin typeface="Arial"/>
        <a:ea typeface="ヒラギノ角ゴ Pro W3"/>
        <a:cs typeface="ヒラギノ角ゴ Pro W3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ヒラギノ角ゴ Pro W3" charset="0"/>
            <a:cs typeface="ヒラギノ角ゴ Pro W3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ヒラギノ角ゴ Pro W3" charset="0"/>
            <a:cs typeface="ヒラギノ角ゴ Pro W3" charset="0"/>
          </a:defRPr>
        </a:defPPr>
      </a:lstStyle>
    </a:lnDef>
  </a:objectDefaults>
  <a:extraClrSchemeLst>
    <a:extraClrScheme>
      <a:clrScheme name="Presentation4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4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4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4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4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4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sentation4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sentation4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sentation4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sentation4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sentation4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sentation4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Thèm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ujet xmlns="785701b4-08d1-402f-a497-f2f813221731">Fiche, rapport et PowerPoint génériques</Sujet>
    <Date xmlns="785701b4-08d1-402f-a497-f2f813221731">2021-01-14T05:00:00+00:00</Date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08D8C7535AC984C954409E86008B6B1" ma:contentTypeVersion="5" ma:contentTypeDescription="Crée un document." ma:contentTypeScope="" ma:versionID="b98d606db1d8981b42c20d29caab754c">
  <xsd:schema xmlns:xsd="http://www.w3.org/2001/XMLSchema" xmlns:xs="http://www.w3.org/2001/XMLSchema" xmlns:p="http://schemas.microsoft.com/office/2006/metadata/properties" xmlns:ns2="785701b4-08d1-402f-a497-f2f813221731" targetNamespace="http://schemas.microsoft.com/office/2006/metadata/properties" ma:root="true" ma:fieldsID="77ff28afb2ad7804448e564e5d4b2614" ns2:_="">
    <xsd:import namespace="785701b4-08d1-402f-a497-f2f813221731"/>
    <xsd:element name="properties">
      <xsd:complexType>
        <xsd:sequence>
          <xsd:element name="documentManagement">
            <xsd:complexType>
              <xsd:all>
                <xsd:element ref="ns2:Sujet"/>
                <xsd:element ref="ns2: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85701b4-08d1-402f-a497-f2f813221731" elementFormDefault="qualified">
    <xsd:import namespace="http://schemas.microsoft.com/office/2006/documentManagement/types"/>
    <xsd:import namespace="http://schemas.microsoft.com/office/infopath/2007/PartnerControls"/>
    <xsd:element name="Sujet" ma:index="8" ma:displayName="Sujet" ma:format="Dropdown" ma:internalName="Sujet">
      <xsd:simpleType>
        <xsd:union memberTypes="dms:Text">
          <xsd:simpleType>
            <xsd:restriction base="dms:Choice">
              <xsd:enumeration value="Administratif BFEC"/>
              <xsd:enumeration value="Cartes de noël"/>
              <xsd:enumeration value="Cartables CPF 2008-2013"/>
              <xsd:enumeration value="Couvertures"/>
              <xsd:enumeration value="Fiches"/>
              <xsd:enumeration value="Logos"/>
              <xsd:enumeration value="Modèles d'entente"/>
              <xsd:enumeration value="Powerpoint"/>
              <xsd:enumeration value="Archives"/>
            </xsd:restriction>
          </xsd:simpleType>
        </xsd:union>
      </xsd:simpleType>
    </xsd:element>
    <xsd:element name="Date" ma:index="9" nillable="true" ma:displayName="Date" ma:format="DateOnly" ma:internalName="Dat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15BDF4D-C324-48A5-91B7-E22D7BB1F0AC}">
  <ds:schemaRefs>
    <ds:schemaRef ds:uri="http://schemas.microsoft.com/office/2006/documentManagement/types"/>
    <ds:schemaRef ds:uri="http://schemas.microsoft.com/office/2006/metadata/properties"/>
    <ds:schemaRef ds:uri="http://schemas.openxmlformats.org/package/2006/metadata/core-properties"/>
    <ds:schemaRef ds:uri="http://purl.org/dc/terms/"/>
    <ds:schemaRef ds:uri="http://purl.org/dc/dcmitype/"/>
    <ds:schemaRef ds:uri="http://schemas.microsoft.com/office/infopath/2007/PartnerControls"/>
    <ds:schemaRef ds:uri="http://purl.org/dc/elements/1.1/"/>
    <ds:schemaRef ds:uri="785701b4-08d1-402f-a497-f2f813221731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36B87F5F-D7D2-4A03-9569-C00D818199E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5EA8467-0C25-4D82-95B8-4F4EEEE26BD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85701b4-08d1-402f-a497-f2f81322173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14261</TotalTime>
  <Words>1497</Words>
  <Application>Microsoft Office PowerPoint</Application>
  <PresentationFormat>Grand écran</PresentationFormat>
  <Paragraphs>222</Paragraphs>
  <Slides>28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3</vt:i4>
      </vt:variant>
      <vt:variant>
        <vt:lpstr>Titres des diapositives</vt:lpstr>
      </vt:variant>
      <vt:variant>
        <vt:i4>28</vt:i4>
      </vt:variant>
    </vt:vector>
  </HeadingPairs>
  <TitlesOfParts>
    <vt:vector size="37" baseType="lpstr">
      <vt:lpstr>Arial</vt:lpstr>
      <vt:lpstr>Calibri</vt:lpstr>
      <vt:lpstr>Helvetica</vt:lpstr>
      <vt:lpstr>Police système</vt:lpstr>
      <vt:lpstr>Wingdings</vt:lpstr>
      <vt:lpstr>ヒラギノ角ゴ Pro W3</vt:lpstr>
      <vt:lpstr>Nouvelle présentation</vt:lpstr>
      <vt:lpstr>1_Nouvelle présentation</vt:lpstr>
      <vt:lpstr>Presentation4</vt:lpstr>
      <vt:lpstr>Bureau du forestier en chef    </vt:lpstr>
      <vt:lpstr> La re-planification spatialement référencée permet:</vt:lpstr>
      <vt:lpstr> La re-planification spatialement référencée</vt:lpstr>
      <vt:lpstr> Méthodologie </vt:lpstr>
      <vt:lpstr> La re-planification: une itération</vt:lpstr>
      <vt:lpstr> La re-planification: une itération les liens</vt:lpstr>
      <vt:lpstr> La re-planification: l’ensemble des sous modèles.</vt:lpstr>
      <vt:lpstr> La re-planification: l’ensemble des sous modèles.</vt:lpstr>
      <vt:lpstr> L’ensemble des sous modèles: _REIGNORE(repériode)</vt:lpstr>
      <vt:lpstr> L’ensemble des sous modèles: _REPLICATE(output)</vt:lpstr>
      <vt:lpstr> La re-planification: Le sous modèle stratégique</vt:lpstr>
      <vt:lpstr> La re-planification: Le sous modèle stochastique</vt:lpstr>
      <vt:lpstr> Modèle stochastique: _RANDOM(output)</vt:lpstr>
      <vt:lpstr> La re-planification: Le sous modèle tactique</vt:lpstr>
      <vt:lpstr> La re-planification: Les résultats</vt:lpstr>
      <vt:lpstr> La re-planification: Le fichier de probabilité</vt:lpstr>
      <vt:lpstr> La re-planification: Lowerprobability</vt:lpstr>
      <vt:lpstr> La re-planification: Lowerprobability</vt:lpstr>
      <vt:lpstr> La re-planification: Upperprobability</vt:lpstr>
      <vt:lpstr> La re-planification: Upperprobability</vt:lpstr>
      <vt:lpstr> La re-planification: les résultats</vt:lpstr>
      <vt:lpstr> La re-planification: Exercice 1</vt:lpstr>
      <vt:lpstr> La re-planification: Exercice 2</vt:lpstr>
      <vt:lpstr> La re-planification: Exercice 3</vt:lpstr>
      <vt:lpstr> La re-planification: Exercice 4</vt:lpstr>
      <vt:lpstr> La re-planification: Exercice 5</vt:lpstr>
      <vt:lpstr> La re-planification: Exercice 6</vt:lpstr>
      <vt:lpstr> La re-planification: Exercice 7</vt:lpstr>
    </vt:vector>
  </TitlesOfParts>
  <Company>Ocelot communication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Bureau du forestier en chef</dc:title>
  <dc:creator>Christine Pouliot</dc:creator>
  <cp:lastModifiedBy>Cyr, Guillaume (FEC)</cp:lastModifiedBy>
  <cp:revision>486</cp:revision>
  <cp:lastPrinted>2021-03-10T21:22:00Z</cp:lastPrinted>
  <dcterms:created xsi:type="dcterms:W3CDTF">2012-05-29T17:36:30Z</dcterms:created>
  <dcterms:modified xsi:type="dcterms:W3CDTF">2022-03-11T13:24:17Z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Sujet">
    <vt:lpwstr>Powerpoint</vt:lpwstr>
  </property>
  <property fmtid="{D5CDD505-2E9C-101B-9397-08002B2CF9AE}" pid="3" name="ContentType">
    <vt:lpwstr>Document</vt:lpwstr>
  </property>
  <property fmtid="{D5CDD505-2E9C-101B-9397-08002B2CF9AE}" pid="4" name="ContentTypeId">
    <vt:lpwstr>0x010100308D8C7535AC984C954409E86008B6B1</vt:lpwstr>
  </property>
</Properties>
</file>